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273" r:id="rId4"/>
    <p:sldId id="271" r:id="rId5"/>
    <p:sldId id="275" r:id="rId6"/>
    <p:sldId id="276" r:id="rId7"/>
    <p:sldId id="260" r:id="rId8"/>
    <p:sldId id="277" r:id="rId9"/>
    <p:sldId id="278" r:id="rId10"/>
    <p:sldId id="285" r:id="rId11"/>
    <p:sldId id="272" r:id="rId12"/>
    <p:sldId id="280" r:id="rId13"/>
    <p:sldId id="262" r:id="rId14"/>
    <p:sldId id="287" r:id="rId15"/>
    <p:sldId id="286" r:id="rId16"/>
    <p:sldId id="283" r:id="rId17"/>
    <p:sldId id="288" r:id="rId18"/>
    <p:sldId id="266" r:id="rId19"/>
    <p:sldId id="281" r:id="rId20"/>
    <p:sldId id="289" r:id="rId21"/>
    <p:sldId id="284"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5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55"/>
    <p:restoredTop sz="94934"/>
  </p:normalViewPr>
  <p:slideViewPr>
    <p:cSldViewPr snapToGrid="0">
      <p:cViewPr varScale="1">
        <p:scale>
          <a:sx n="90" d="100"/>
          <a:sy n="90" d="100"/>
        </p:scale>
        <p:origin x="22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 csCatId="colorful" phldr="1"/>
      <dgm:spPr/>
    </dgm:pt>
    <dgm:pt modelId="{C19E5A62-D567-4C30-8AC2-3EAC86A9CADD}">
      <dgm:prSet phldrT="[Metin]" custT="1"/>
      <dgm:spPr>
        <a:xfrm>
          <a:off x="0" y="4303287"/>
          <a:ext cx="8806582" cy="1573877"/>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2000" dirty="0">
            <a:solidFill>
              <a:sysClr val="window" lastClr="FFFFFF"/>
            </a:solidFill>
            <a:latin typeface="Arial"/>
            <a:ea typeface="+mn-ea"/>
            <a:cs typeface="+mn-cs"/>
          </a:endParaRPr>
        </a:p>
      </dgm:t>
    </dgm:pt>
    <dgm:pt modelId="{31D60F90-FBCB-40A5-8171-8A0BCB544FBA}" type="parTrans" cxnId="{8DD3582D-CFA2-4F65-9DCF-4B6338113542}">
      <dgm:prSet/>
      <dgm:spPr/>
      <dgm:t>
        <a:bodyPr/>
        <a:lstStyle/>
        <a:p>
          <a:endParaRPr lang="tr-TR"/>
        </a:p>
      </dgm:t>
    </dgm:pt>
    <dgm:pt modelId="{257778D9-8842-40A0-A48B-F5381C67CC7D}" type="sibTrans" cxnId="{8DD3582D-CFA2-4F65-9DCF-4B6338113542}">
      <dgm:prSet/>
      <dgm:spPr/>
      <dgm:t>
        <a:bodyPr/>
        <a:lstStyle/>
        <a:p>
          <a:endParaRPr lang="tr-TR"/>
        </a:p>
      </dgm:t>
    </dgm:pt>
    <dgm:pt modelId="{5A070287-3825-4B60-9E29-CC7A9D3CEC83}">
      <dgm:prSet phldrT="[Metin]" custT="1"/>
      <dgm:spPr>
        <a:xfrm>
          <a:off x="1257365" y="2365217"/>
          <a:ext cx="6366907" cy="1904110"/>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1600" dirty="0">
            <a:solidFill>
              <a:sysClr val="window" lastClr="FFFFFF"/>
            </a:solidFill>
            <a:latin typeface="Arial"/>
            <a:ea typeface="+mn-ea"/>
            <a:cs typeface="+mn-cs"/>
          </a:endParaRPr>
        </a:p>
      </dgm:t>
    </dgm:pt>
    <dgm:pt modelId="{E5A1AA2B-1BDB-4912-9EC7-43D887A7DDC9}" type="parTrans" cxnId="{41D8775D-D7B2-434A-9E28-0507A85ADEAA}">
      <dgm:prSet/>
      <dgm:spPr/>
      <dgm:t>
        <a:bodyPr/>
        <a:lstStyle/>
        <a:p>
          <a:endParaRPr lang="tr-TR"/>
        </a:p>
      </dgm:t>
    </dgm:pt>
    <dgm:pt modelId="{B16AD669-0CBC-40A5-A1A3-F3FF23033883}" type="sibTrans" cxnId="{41D8775D-D7B2-434A-9E28-0507A85ADEAA}">
      <dgm:prSet/>
      <dgm:spPr/>
      <dgm:t>
        <a:bodyPr/>
        <a:lstStyle/>
        <a:p>
          <a:endParaRPr lang="tr-TR"/>
        </a:p>
      </dgm:t>
    </dgm:pt>
    <dgm:pt modelId="{9B0DB319-80A9-4446-9FEA-2205E1F54E50}">
      <dgm:prSet phldrT="[Metin]" custT="1"/>
      <dgm:spPr>
        <a:xfrm>
          <a:off x="2639680" y="0"/>
          <a:ext cx="3595094" cy="2399176"/>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90000"/>
            </a:lnSpc>
          </a:pPr>
          <a:endParaRPr lang="tr-TR" sz="2400" dirty="0">
            <a:solidFill>
              <a:sysClr val="window" lastClr="FFFFFF"/>
            </a:solidFill>
            <a:latin typeface="Arial"/>
            <a:ea typeface="+mn-ea"/>
            <a:cs typeface="+mn-cs"/>
          </a:endParaRPr>
        </a:p>
      </dgm:t>
    </dgm:pt>
    <dgm:pt modelId="{C373E6ED-49B1-4299-B652-43FAB8214A82}" type="parTrans" cxnId="{A2701832-1CEE-4628-A518-EBCE10059EE7}">
      <dgm:prSet/>
      <dgm:spPr/>
      <dgm:t>
        <a:bodyPr/>
        <a:lstStyle/>
        <a:p>
          <a:endParaRPr lang="tr-TR"/>
        </a:p>
      </dgm:t>
    </dgm:pt>
    <dgm:pt modelId="{D48775D7-9F52-4BA3-AA98-0BC6615E667E}" type="sibTrans" cxnId="{A2701832-1CEE-4628-A518-EBCE10059EE7}">
      <dgm:prSet/>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pt>
    <dgm:pt modelId="{A0ED6CFD-D576-415D-A322-FD22D14F9605}" type="pres">
      <dgm:prSet presAssocID="{C19E5A62-D567-4C30-8AC2-3EAC86A9CADD}" presName="Name8" presStyleCnt="0"/>
      <dgm:spPr/>
    </dgm:pt>
    <dgm:pt modelId="{BA190C6E-D769-430C-89F1-9C58055B927F}" type="pres">
      <dgm:prSet presAssocID="{C19E5A62-D567-4C30-8AC2-3EAC86A9CADD}" presName="level" presStyleLbl="node1" presStyleIdx="0" presStyleCnt="3" custAng="10800000" custScaleY="83147" custLinFactY="100000" custLinFactNeighborX="13513" custLinFactNeighborY="127750">
        <dgm:presLayoutVars>
          <dgm:chMax val="1"/>
          <dgm:bulletEnabled val="1"/>
        </dgm:presLayoutVars>
      </dgm:prSet>
      <dgm:spPr/>
    </dgm:pt>
    <dgm:pt modelId="{24F7EB37-5F2A-4004-A3A1-FE542A0729D0}" type="pres">
      <dgm:prSet presAssocID="{C19E5A62-D567-4C30-8AC2-3EAC86A9CADD}" presName="levelTx" presStyleLbl="revTx" presStyleIdx="0" presStyleCnt="0">
        <dgm:presLayoutVars>
          <dgm:chMax val="1"/>
          <dgm:bulletEnabled val="1"/>
        </dgm:presLayoutVars>
      </dgm:prSet>
      <dgm:spPr/>
    </dgm:pt>
    <dgm:pt modelId="{9A222799-876A-4D67-A06B-C2C11F6A2020}" type="pres">
      <dgm:prSet presAssocID="{5A070287-3825-4B60-9E29-CC7A9D3CEC83}" presName="Name8" presStyleCnt="0"/>
      <dgm:spPr/>
    </dgm:pt>
    <dgm:pt modelId="{DD94318D-5690-4119-A6AF-7233F2952685}" type="pres">
      <dgm:prSet presAssocID="{5A070287-3825-4B60-9E29-CC7A9D3CEC83}" presName="level" presStyleLbl="node1" presStyleIdx="1" presStyleCnt="3" custAng="10800000" custScaleX="98739" custScaleY="100593" custLinFactNeighborX="582" custLinFactNeighborY="41806">
        <dgm:presLayoutVars>
          <dgm:chMax val="1"/>
          <dgm:bulletEnabled val="1"/>
        </dgm:presLayoutVars>
      </dgm:prSet>
      <dgm:spPr/>
    </dgm:pt>
    <dgm:pt modelId="{5D662E3F-6F99-4E23-AD13-DD05650867CD}" type="pres">
      <dgm:prSet presAssocID="{5A070287-3825-4B60-9E29-CC7A9D3CEC83}" presName="levelTx" presStyleLbl="revTx" presStyleIdx="0" presStyleCnt="0">
        <dgm:presLayoutVars>
          <dgm:chMax val="1"/>
          <dgm:bulletEnabled val="1"/>
        </dgm:presLayoutVars>
      </dgm:prSet>
      <dgm:spPr/>
    </dgm:pt>
    <dgm:pt modelId="{92ACFDF0-12AC-4FF3-B1B1-CF1E929B7B0F}" type="pres">
      <dgm:prSet presAssocID="{9B0DB319-80A9-4446-9FEA-2205E1F54E50}" presName="Name8" presStyleCnt="0"/>
      <dgm:spPr/>
    </dgm:pt>
    <dgm:pt modelId="{D3A99FE1-CD26-4F08-BCD7-05E9E9E47142}" type="pres">
      <dgm:prSet presAssocID="{9B0DB319-80A9-4446-9FEA-2205E1F54E50}" presName="level" presStyleLbl="node1" presStyleIdx="2" presStyleCnt="3" custAng="10800000" custScaleX="100002" custScaleY="126747" custLinFactY="-84297" custLinFactNeighborX="944" custLinFactNeighborY="-100000">
        <dgm:presLayoutVars>
          <dgm:chMax val="1"/>
          <dgm:bulletEnabled val="1"/>
        </dgm:presLayoutVars>
      </dgm:prSet>
      <dgm:spPr/>
    </dgm:pt>
    <dgm:pt modelId="{12D039D7-EA55-41A9-8879-874B3BE71E84}" type="pres">
      <dgm:prSet presAssocID="{9B0DB319-80A9-4446-9FEA-2205E1F54E50}" presName="levelTx" presStyleLbl="revTx" presStyleIdx="0" presStyleCnt="0">
        <dgm:presLayoutVars>
          <dgm:chMax val="1"/>
          <dgm:bulletEnabled val="1"/>
        </dgm:presLayoutVars>
      </dgm:prSet>
      <dgm:spPr/>
    </dgm:pt>
  </dgm:ptLst>
  <dgm:cxnLst>
    <dgm:cxn modelId="{ACF4311E-8945-4F0F-8040-C179531BE98C}" type="presOf" srcId="{C19E5A62-D567-4C30-8AC2-3EAC86A9CADD}" destId="{24F7EB37-5F2A-4004-A3A1-FE542A0729D0}" srcOrd="1" destOrd="0" presId="urn:microsoft.com/office/officeart/2005/8/layout/pyramid3"/>
    <dgm:cxn modelId="{8DD3582D-CFA2-4F65-9DCF-4B6338113542}" srcId="{FE56E2CD-B45C-4674-AC53-C94E0463D23C}" destId="{C19E5A62-D567-4C30-8AC2-3EAC86A9CADD}" srcOrd="0" destOrd="0" parTransId="{31D60F90-FBCB-40A5-8171-8A0BCB544FBA}" sibTransId="{257778D9-8842-40A0-A48B-F5381C67CC7D}"/>
    <dgm:cxn modelId="{A2701832-1CEE-4628-A518-EBCE10059EE7}" srcId="{FE56E2CD-B45C-4674-AC53-C94E0463D23C}" destId="{9B0DB319-80A9-4446-9FEA-2205E1F54E50}" srcOrd="2" destOrd="0" parTransId="{C373E6ED-49B1-4299-B652-43FAB8214A82}" sibTransId="{D48775D7-9F52-4BA3-AA98-0BC6615E667E}"/>
    <dgm:cxn modelId="{41D8775D-D7B2-434A-9E28-0507A85ADEAA}" srcId="{FE56E2CD-B45C-4674-AC53-C94E0463D23C}" destId="{5A070287-3825-4B60-9E29-CC7A9D3CEC83}" srcOrd="1" destOrd="0" parTransId="{E5A1AA2B-1BDB-4912-9EC7-43D887A7DDC9}" sibTransId="{B16AD669-0CBC-40A5-A1A3-F3FF23033883}"/>
    <dgm:cxn modelId="{1ED33064-CBAB-4643-8BAF-920427B29E1D}" type="presOf" srcId="{5A070287-3825-4B60-9E29-CC7A9D3CEC83}" destId="{DD94318D-5690-4119-A6AF-7233F2952685}" srcOrd="0" destOrd="0" presId="urn:microsoft.com/office/officeart/2005/8/layout/pyramid3"/>
    <dgm:cxn modelId="{FE72D377-5A0B-4BD6-99E0-C881B4570747}" type="presOf" srcId="{9B0DB319-80A9-4446-9FEA-2205E1F54E50}" destId="{D3A99FE1-CD26-4F08-BCD7-05E9E9E47142}" srcOrd="0" destOrd="0" presId="urn:microsoft.com/office/officeart/2005/8/layout/pyramid3"/>
    <dgm:cxn modelId="{5722AC97-F308-4FFE-835E-6531D460B7D3}" type="presOf" srcId="{9B0DB319-80A9-4446-9FEA-2205E1F54E50}" destId="{12D039D7-EA55-41A9-8879-874B3BE71E84}" srcOrd="1" destOrd="0" presId="urn:microsoft.com/office/officeart/2005/8/layout/pyramid3"/>
    <dgm:cxn modelId="{B65ED8B7-3ECF-4B63-A661-32675FCBB755}" type="presOf" srcId="{C19E5A62-D567-4C30-8AC2-3EAC86A9CADD}" destId="{BA190C6E-D769-430C-89F1-9C58055B927F}" srcOrd="0" destOrd="0" presId="urn:microsoft.com/office/officeart/2005/8/layout/pyramid3"/>
    <dgm:cxn modelId="{97FCF9C4-AE98-4518-BEE2-FE276D4A7076}" type="presOf" srcId="{FE56E2CD-B45C-4674-AC53-C94E0463D23C}" destId="{359E47C3-A97B-476F-BA69-E024C0339BBE}" srcOrd="0" destOrd="0" presId="urn:microsoft.com/office/officeart/2005/8/layout/pyramid3"/>
    <dgm:cxn modelId="{E14F74F6-3288-4F42-ABDD-C6EB9DEDEBD9}" type="presOf" srcId="{5A070287-3825-4B60-9E29-CC7A9D3CEC83}" destId="{5D662E3F-6F99-4E23-AD13-DD05650867CD}" srcOrd="1" destOrd="0" presId="urn:microsoft.com/office/officeart/2005/8/layout/pyramid3"/>
    <dgm:cxn modelId="{AA3EA108-B961-412A-A553-F62C5A6B85F3}" type="presParOf" srcId="{359E47C3-A97B-476F-BA69-E024C0339BBE}" destId="{A0ED6CFD-D576-415D-A322-FD22D14F9605}" srcOrd="0" destOrd="0" presId="urn:microsoft.com/office/officeart/2005/8/layout/pyramid3"/>
    <dgm:cxn modelId="{E7B17400-8EB6-47AC-9B4F-1A8BC62C9FA6}" type="presParOf" srcId="{A0ED6CFD-D576-415D-A322-FD22D14F9605}" destId="{BA190C6E-D769-430C-89F1-9C58055B927F}" srcOrd="0" destOrd="0" presId="urn:microsoft.com/office/officeart/2005/8/layout/pyramid3"/>
    <dgm:cxn modelId="{DB416A10-B6BD-4A1C-B435-053EDE127C44}" type="presParOf" srcId="{A0ED6CFD-D576-415D-A322-FD22D14F9605}" destId="{24F7EB37-5F2A-4004-A3A1-FE542A0729D0}" srcOrd="1" destOrd="0" presId="urn:microsoft.com/office/officeart/2005/8/layout/pyramid3"/>
    <dgm:cxn modelId="{134FEE57-8149-4799-B0A1-31BB637E9955}" type="presParOf" srcId="{359E47C3-A97B-476F-BA69-E024C0339BBE}" destId="{9A222799-876A-4D67-A06B-C2C11F6A2020}" srcOrd="1" destOrd="0" presId="urn:microsoft.com/office/officeart/2005/8/layout/pyramid3"/>
    <dgm:cxn modelId="{F26F3005-E2A1-4CA6-8137-FF05DC85E8A6}" type="presParOf" srcId="{9A222799-876A-4D67-A06B-C2C11F6A2020}" destId="{DD94318D-5690-4119-A6AF-7233F2952685}" srcOrd="0" destOrd="0" presId="urn:microsoft.com/office/officeart/2005/8/layout/pyramid3"/>
    <dgm:cxn modelId="{DC02ADD0-6F0F-4069-ABB9-14D23391CE77}" type="presParOf" srcId="{9A222799-876A-4D67-A06B-C2C11F6A2020}" destId="{5D662E3F-6F99-4E23-AD13-DD05650867CD}" srcOrd="1" destOrd="0" presId="urn:microsoft.com/office/officeart/2005/8/layout/pyramid3"/>
    <dgm:cxn modelId="{D46B5484-4F02-4DF7-B7E0-39E69378CC14}" type="presParOf" srcId="{359E47C3-A97B-476F-BA69-E024C0339BBE}" destId="{92ACFDF0-12AC-4FF3-B1B1-CF1E929B7B0F}" srcOrd="2" destOrd="0" presId="urn:microsoft.com/office/officeart/2005/8/layout/pyramid3"/>
    <dgm:cxn modelId="{93E7DD53-5FF5-4E1C-8522-12321972221D}" type="presParOf" srcId="{92ACFDF0-12AC-4FF3-B1B1-CF1E929B7B0F}" destId="{D3A99FE1-CD26-4F08-BCD7-05E9E9E47142}" srcOrd="0" destOrd="0" presId="urn:microsoft.com/office/officeart/2005/8/layout/pyramid3"/>
    <dgm:cxn modelId="{6DCB21D6-9FF6-40BA-808B-A953A67AC3E7}" type="presParOf" srcId="{92ACFDF0-12AC-4FF3-B1B1-CF1E929B7B0F}" destId="{12D039D7-EA55-41A9-8879-874B3BE71E8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90C6E-D769-430C-89F1-9C58055B927F}">
      <dsp:nvSpPr>
        <dsp:cNvPr id="0" name=""/>
        <dsp:cNvSpPr/>
      </dsp:nvSpPr>
      <dsp:spPr>
        <a:xfrm>
          <a:off x="0" y="3395321"/>
          <a:ext cx="7066432" cy="1241800"/>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tr-TR" sz="2000" kern="1200" dirty="0">
            <a:solidFill>
              <a:sysClr val="window" lastClr="FFFFFF"/>
            </a:solidFill>
            <a:latin typeface="Arial"/>
            <a:ea typeface="+mn-ea"/>
            <a:cs typeface="+mn-cs"/>
          </a:endParaRPr>
        </a:p>
      </dsp:txBody>
      <dsp:txXfrm rot="10800000">
        <a:off x="1856881" y="3395321"/>
        <a:ext cx="3352672" cy="1074110"/>
      </dsp:txXfrm>
    </dsp:sp>
    <dsp:sp modelId="{DD94318D-5690-4119-A6AF-7233F2952685}">
      <dsp:nvSpPr>
        <dsp:cNvPr id="0" name=""/>
        <dsp:cNvSpPr/>
      </dsp:nvSpPr>
      <dsp:spPr>
        <a:xfrm>
          <a:off x="1008914" y="1866172"/>
          <a:ext cx="5108828" cy="1502356"/>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tr-TR" sz="1600" kern="1200" dirty="0">
            <a:solidFill>
              <a:sysClr val="window" lastClr="FFFFFF"/>
            </a:solidFill>
            <a:latin typeface="Arial"/>
            <a:ea typeface="+mn-ea"/>
            <a:cs typeface="+mn-cs"/>
          </a:endParaRPr>
        </a:p>
      </dsp:txBody>
      <dsp:txXfrm rot="10800000">
        <a:off x="2653356" y="1866172"/>
        <a:ext cx="1819944" cy="1162864"/>
      </dsp:txXfrm>
    </dsp:sp>
    <dsp:sp modelId="{D3A99FE1-CD26-4F08-BCD7-05E9E9E47142}">
      <dsp:nvSpPr>
        <dsp:cNvPr id="0" name=""/>
        <dsp:cNvSpPr/>
      </dsp:nvSpPr>
      <dsp:spPr>
        <a:xfrm>
          <a:off x="2118088" y="0"/>
          <a:ext cx="2884716" cy="1892965"/>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tr-TR" sz="2400" kern="1200" dirty="0">
            <a:solidFill>
              <a:sysClr val="window" lastClr="FFFFFF"/>
            </a:solidFill>
            <a:latin typeface="Arial"/>
            <a:ea typeface="+mn-ea"/>
            <a:cs typeface="+mn-cs"/>
          </a:endParaRPr>
        </a:p>
      </dsp:txBody>
      <dsp:txXfrm rot="10800000">
        <a:off x="3063586" y="0"/>
        <a:ext cx="993720" cy="12725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860EE-A054-38AE-9142-13E3E22CEC3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A9D4DC0-7689-5F09-6757-8AFA4DFA4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78DED1D-3748-C5E6-0BE2-CA43AAF20D15}"/>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5" name="Alt Bilgi Yer Tutucusu 4">
            <a:extLst>
              <a:ext uri="{FF2B5EF4-FFF2-40B4-BE49-F238E27FC236}">
                <a16:creationId xmlns:a16="http://schemas.microsoft.com/office/drawing/2014/main" id="{C903CE5F-5172-E19A-1F3A-4010288E0D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300DD61-9F9E-A9CA-B0C5-847E5A2813DF}"/>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7567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A1A4B6-E45C-BC60-3DBC-B7279C570F8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0E4043F-1D0D-8497-BEC5-500D5D8DAD4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4A9D3C-5026-E201-FA69-B9324DF26543}"/>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5" name="Alt Bilgi Yer Tutucusu 4">
            <a:extLst>
              <a:ext uri="{FF2B5EF4-FFF2-40B4-BE49-F238E27FC236}">
                <a16:creationId xmlns:a16="http://schemas.microsoft.com/office/drawing/2014/main" id="{52D0FF6F-04E2-A19A-3486-0EB3AE26CB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95F188C-5A7B-F666-8261-7E72A27667CB}"/>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2940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7061425-491A-1A34-81DF-00E4449DA40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D677014-885A-AA31-C1AD-1DB83B7467A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CE7A9E-F380-A06D-82A6-4F88202B79E5}"/>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5" name="Alt Bilgi Yer Tutucusu 4">
            <a:extLst>
              <a:ext uri="{FF2B5EF4-FFF2-40B4-BE49-F238E27FC236}">
                <a16:creationId xmlns:a16="http://schemas.microsoft.com/office/drawing/2014/main" id="{11B54E88-12A7-A03C-251F-463D72E877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C5AEAA1-459F-E75A-6514-46AF9FE23017}"/>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313662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DC9D57E-97DF-47D5-A10A-0E907E371D65}"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2516877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2A569C-62FF-4A9A-B1B7-4C5448B71BB6}"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8610600" y="6260653"/>
            <a:ext cx="2743200" cy="365125"/>
          </a:xfrm>
        </p:spPr>
        <p:txBody>
          <a:bodyPr/>
          <a:lstStyle>
            <a:lvl1pPr>
              <a:defRPr sz="1600" b="1">
                <a:solidFill>
                  <a:schemeClr val="bg1"/>
                </a:solidFill>
                <a:latin typeface="Arial" panose="020B0604020202020204" pitchFamily="34" charset="0"/>
                <a:cs typeface="Arial" panose="020B0604020202020204" pitchFamily="34" charset="0"/>
              </a:defRPr>
            </a:lvl1pPr>
          </a:lstStyle>
          <a:p>
            <a:fld id="{A288FF71-A922-4FBD-81A3-4F1D48B61E9A}" type="slidenum">
              <a:rPr lang="tr-TR" smtClean="0"/>
              <a:pPr/>
              <a:t>‹#›</a:t>
            </a:fld>
            <a:endParaRPr lang="tr-TR" dirty="0"/>
          </a:p>
        </p:txBody>
      </p:sp>
      <p:pic>
        <p:nvPicPr>
          <p:cNvPr id="9" name="Resim 8"/>
          <p:cNvPicPr/>
          <p:nvPr userDrawn="1"/>
        </p:nvPicPr>
        <p:blipFill>
          <a:blip r:embed="rId2" cstate="print">
            <a:extLst>
              <a:ext uri="{28A0092B-C50C-407E-A947-70E740481C1C}">
                <a14:useLocalDpi xmlns:a14="http://schemas.microsoft.com/office/drawing/2010/main" val="0"/>
              </a:ext>
            </a:extLst>
          </a:blip>
          <a:stretch>
            <a:fillRect/>
          </a:stretch>
        </p:blipFill>
        <p:spPr>
          <a:xfrm>
            <a:off x="0" y="477"/>
            <a:ext cx="12192000" cy="509886"/>
          </a:xfrm>
          <a:prstGeom prst="rect">
            <a:avLst/>
          </a:prstGeom>
        </p:spPr>
      </p:pic>
      <p:pic>
        <p:nvPicPr>
          <p:cNvPr id="11" name="Resim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01070"/>
            <a:ext cx="12192000" cy="956930"/>
          </a:xfrm>
          <a:prstGeom prst="rect">
            <a:avLst/>
          </a:prstGeom>
        </p:spPr>
      </p:pic>
    </p:spTree>
    <p:extLst>
      <p:ext uri="{BB962C8B-B14F-4D97-AF65-F5344CB8AC3E}">
        <p14:creationId xmlns:p14="http://schemas.microsoft.com/office/powerpoint/2010/main" val="347875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98FE7DDD-1DF6-4DED-B198-F79DC1F0F492}"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pic>
        <p:nvPicPr>
          <p:cNvPr id="9" name="Resim 8"/>
          <p:cNvPicPr/>
          <p:nvPr userDrawn="1"/>
        </p:nvPicPr>
        <p:blipFill>
          <a:blip r:embed="rId2" cstate="print">
            <a:extLst>
              <a:ext uri="{28A0092B-C50C-407E-A947-70E740481C1C}">
                <a14:useLocalDpi xmlns:a14="http://schemas.microsoft.com/office/drawing/2010/main" val="0"/>
              </a:ext>
            </a:extLst>
          </a:blip>
          <a:stretch>
            <a:fillRect/>
          </a:stretch>
        </p:blipFill>
        <p:spPr>
          <a:xfrm>
            <a:off x="0" y="477"/>
            <a:ext cx="12192000" cy="509886"/>
          </a:xfrm>
          <a:prstGeom prst="rect">
            <a:avLst/>
          </a:prstGeom>
        </p:spPr>
      </p:pic>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01070"/>
            <a:ext cx="12192000" cy="956930"/>
          </a:xfrm>
          <a:prstGeom prst="rect">
            <a:avLst/>
          </a:prstGeom>
        </p:spPr>
      </p:pic>
    </p:spTree>
    <p:extLst>
      <p:ext uri="{BB962C8B-B14F-4D97-AF65-F5344CB8AC3E}">
        <p14:creationId xmlns:p14="http://schemas.microsoft.com/office/powerpoint/2010/main" val="399619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D0C8247-49F8-42AD-AE6C-485B63CE4DB1}" type="datetime1">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sz="1400" b="1">
                <a:solidFill>
                  <a:schemeClr val="bg1"/>
                </a:solidFill>
              </a:defRPr>
            </a:lvl1pPr>
          </a:lstStyle>
          <a:p>
            <a:fld id="{A288FF71-A922-4FBD-81A3-4F1D48B61E9A}" type="slidenum">
              <a:rPr lang="tr-TR" smtClean="0"/>
              <a:pPr/>
              <a:t>‹#›</a:t>
            </a:fld>
            <a:endParaRPr lang="tr-TR" dirty="0"/>
          </a:p>
        </p:txBody>
      </p:sp>
    </p:spTree>
    <p:extLst>
      <p:ext uri="{BB962C8B-B14F-4D97-AF65-F5344CB8AC3E}">
        <p14:creationId xmlns:p14="http://schemas.microsoft.com/office/powerpoint/2010/main" val="434060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B5C3476-454E-4D27-B19A-736F73540B1C}" type="datetime1">
              <a:rPr lang="tr-TR" smtClean="0"/>
              <a:t>30.10.2022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241597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940148-ED14-441D-A42B-964AEADE7164}" type="datetime1">
              <a:rPr lang="tr-TR" smtClean="0"/>
              <a:t>30.10.2022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849351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D43343-750D-4F46-AFFE-7360E1340D87}" type="datetime1">
              <a:rPr lang="tr-TR" smtClean="0"/>
              <a:t>30.10.2022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270151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F3A5DF9-CC56-44F3-95AE-4495566D001A}" type="datetime1">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293457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381096-CFEB-231B-3A3B-36D91A6FEA7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3765E0-D129-B376-C999-21E83856D2E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E4E24E-89D2-C4D3-62AD-3B39A3FA683A}"/>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5" name="Alt Bilgi Yer Tutucusu 4">
            <a:extLst>
              <a:ext uri="{FF2B5EF4-FFF2-40B4-BE49-F238E27FC236}">
                <a16:creationId xmlns:a16="http://schemas.microsoft.com/office/drawing/2014/main" id="{41AB8431-207C-33D2-B406-6403C23B02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8020F05-6D2A-4A6A-750C-5B1712C51D45}"/>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122210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ED2C301-7047-430C-A8F9-30212C30C339}" type="datetime1">
              <a:rPr lang="tr-TR" smtClean="0"/>
              <a:t>30.10.2022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902168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236CE8B-1C5A-4302-810D-7C7D773D463A}"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4119764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35DC6E5-C488-4392-9DC5-BBFE734981BE}" type="datetime1">
              <a:rPr lang="tr-TR" smtClean="0"/>
              <a:t>30.10.2022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89630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A5A75B-76C2-D840-AB58-F2928F4EC0B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C9044BC-B9E0-85CA-6453-08F16BC7E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69EAB28-1961-2B97-837A-0FD40404D8FC}"/>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5" name="Alt Bilgi Yer Tutucusu 4">
            <a:extLst>
              <a:ext uri="{FF2B5EF4-FFF2-40B4-BE49-F238E27FC236}">
                <a16:creationId xmlns:a16="http://schemas.microsoft.com/office/drawing/2014/main" id="{8937D97C-724A-ED17-7C0A-DFF91131A6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98402E-FF6D-CA2E-67D0-EF7E418206AC}"/>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159764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399884-BD7D-EA24-817C-03E3DA0185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723DAB9-F5C4-3973-5CD4-1C8E8CF478D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C91474E-5DA4-187B-40CD-F1EEE35A3CE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DE8B54D-86B2-F8AF-BA1F-4E79480D6A9A}"/>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6" name="Alt Bilgi Yer Tutucusu 5">
            <a:extLst>
              <a:ext uri="{FF2B5EF4-FFF2-40B4-BE49-F238E27FC236}">
                <a16:creationId xmlns:a16="http://schemas.microsoft.com/office/drawing/2014/main" id="{A5B2CDE0-24C2-2D06-60C3-4201F989FF6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A21CBB2-DC30-829E-0DA3-47AB5D9737F3}"/>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123639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3D29B-097E-D849-BB24-D4D8C2AC585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0DD7261-69B1-B5E5-CEB0-650F12AF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AF8456F-F352-D7EF-95EB-3CE83694418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06E83F4-EBAB-6790-0103-39553544F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0DE9668-7CAC-83E4-B8EA-C0394A41B93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C3A953C-57FD-CB75-C3CC-E40D471F87BB}"/>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8" name="Alt Bilgi Yer Tutucusu 7">
            <a:extLst>
              <a:ext uri="{FF2B5EF4-FFF2-40B4-BE49-F238E27FC236}">
                <a16:creationId xmlns:a16="http://schemas.microsoft.com/office/drawing/2014/main" id="{BB829229-1B97-B856-DA0F-DB175D9815D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7B964F2-D664-1123-A3F7-5EAA2963826B}"/>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251383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1E6B1-4B06-0C1F-804D-43C83D337F8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2355845-A12B-E8C8-9974-56494D8CB55B}"/>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4" name="Alt Bilgi Yer Tutucusu 3">
            <a:extLst>
              <a:ext uri="{FF2B5EF4-FFF2-40B4-BE49-F238E27FC236}">
                <a16:creationId xmlns:a16="http://schemas.microsoft.com/office/drawing/2014/main" id="{5B0E0FD6-B5CF-5547-2693-BA49589E296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32D7848-F18D-A145-2EF4-BD4A8F928A11}"/>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232312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9312A28-43BB-B513-B53C-BE85DAC5030A}"/>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3" name="Alt Bilgi Yer Tutucusu 2">
            <a:extLst>
              <a:ext uri="{FF2B5EF4-FFF2-40B4-BE49-F238E27FC236}">
                <a16:creationId xmlns:a16="http://schemas.microsoft.com/office/drawing/2014/main" id="{89FE31CD-8F1C-2848-1E19-B5765CB42E8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4AB4616-D947-9F2C-9CA4-F12B96EFEDDF}"/>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372342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69BD52-50DE-A088-302A-07B12B723BA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76A28FB-73E0-63C2-5DDE-80C243A69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64B526-B653-BCDF-E11E-AA00F63C9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07537C8-A548-152F-7D1B-3E8CE46C1A4A}"/>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6" name="Alt Bilgi Yer Tutucusu 5">
            <a:extLst>
              <a:ext uri="{FF2B5EF4-FFF2-40B4-BE49-F238E27FC236}">
                <a16:creationId xmlns:a16="http://schemas.microsoft.com/office/drawing/2014/main" id="{D5BE6286-0888-BB1E-7B6E-596A5121AA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D919170-BDF8-3FAA-2848-A18A14D5A4A0}"/>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152747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637966-D563-D082-B2A6-FBE7AE53AE8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D5E7900-C257-088B-CA05-3142DC4B7E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D32B2CC-4475-BC9B-4161-3B333F751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C57AEE6-4D3A-EE4B-3003-54240FC4C2A4}"/>
              </a:ext>
            </a:extLst>
          </p:cNvPr>
          <p:cNvSpPr>
            <a:spLocks noGrp="1"/>
          </p:cNvSpPr>
          <p:nvPr>
            <p:ph type="dt" sz="half" idx="10"/>
          </p:nvPr>
        </p:nvSpPr>
        <p:spPr/>
        <p:txBody>
          <a:bodyPr/>
          <a:lstStyle/>
          <a:p>
            <a:fld id="{F0D3F9EC-5D87-C94A-91D7-2798D639BB94}" type="datetimeFigureOut">
              <a:rPr lang="tr-TR" smtClean="0"/>
              <a:t>30.10.2022</a:t>
            </a:fld>
            <a:endParaRPr lang="tr-TR"/>
          </a:p>
        </p:txBody>
      </p:sp>
      <p:sp>
        <p:nvSpPr>
          <p:cNvPr id="6" name="Alt Bilgi Yer Tutucusu 5">
            <a:extLst>
              <a:ext uri="{FF2B5EF4-FFF2-40B4-BE49-F238E27FC236}">
                <a16:creationId xmlns:a16="http://schemas.microsoft.com/office/drawing/2014/main" id="{FF757F23-9156-82D9-8CBB-0FF491FE5E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453F7B1-8CEC-DEFB-9EB0-857A4AF1B0FE}"/>
              </a:ext>
            </a:extLst>
          </p:cNvPr>
          <p:cNvSpPr>
            <a:spLocks noGrp="1"/>
          </p:cNvSpPr>
          <p:nvPr>
            <p:ph type="sldNum" sz="quarter" idx="12"/>
          </p:nvPr>
        </p:nvSpPr>
        <p:spPr/>
        <p:txBody>
          <a:bodyPr/>
          <a:lstStyle/>
          <a:p>
            <a:fld id="{227ACCE7-1976-AE4C-BB51-ECFAE39C110F}" type="slidenum">
              <a:rPr lang="tr-TR" smtClean="0"/>
              <a:t>‹#›</a:t>
            </a:fld>
            <a:endParaRPr lang="tr-TR"/>
          </a:p>
        </p:txBody>
      </p:sp>
    </p:spTree>
    <p:extLst>
      <p:ext uri="{BB962C8B-B14F-4D97-AF65-F5344CB8AC3E}">
        <p14:creationId xmlns:p14="http://schemas.microsoft.com/office/powerpoint/2010/main" val="64983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AB7636E-F50E-6479-E27C-5DE5D2DD0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30FE1D4-BCCD-2EC5-42F8-5388B7E66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BCCE4C-B4D1-2359-21F0-83949AEE4F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3F9EC-5D87-C94A-91D7-2798D639BB94}" type="datetimeFigureOut">
              <a:rPr lang="tr-TR" smtClean="0"/>
              <a:t>30.10.2022</a:t>
            </a:fld>
            <a:endParaRPr lang="tr-TR"/>
          </a:p>
        </p:txBody>
      </p:sp>
      <p:sp>
        <p:nvSpPr>
          <p:cNvPr id="5" name="Alt Bilgi Yer Tutucusu 4">
            <a:extLst>
              <a:ext uri="{FF2B5EF4-FFF2-40B4-BE49-F238E27FC236}">
                <a16:creationId xmlns:a16="http://schemas.microsoft.com/office/drawing/2014/main" id="{30AB4121-6CB9-9808-CA00-4966C6E11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8DCC229-A256-429D-C879-54C57FCEC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ACCE7-1976-AE4C-BB51-ECFAE39C110F}" type="slidenum">
              <a:rPr lang="tr-TR" smtClean="0"/>
              <a:t>‹#›</a:t>
            </a:fld>
            <a:endParaRPr lang="tr-TR"/>
          </a:p>
        </p:txBody>
      </p:sp>
    </p:spTree>
    <p:extLst>
      <p:ext uri="{BB962C8B-B14F-4D97-AF65-F5344CB8AC3E}">
        <p14:creationId xmlns:p14="http://schemas.microsoft.com/office/powerpoint/2010/main" val="2638126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EFFB-71C6-4F91-B728-74C30C1C5607}" type="datetime1">
              <a:rPr lang="tr-TR" smtClean="0"/>
              <a:t>30.10.2022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8FF71-A922-4FBD-81A3-4F1D48B61E9A}" type="slidenum">
              <a:rPr lang="tr-TR" smtClean="0"/>
              <a:t>‹#›</a:t>
            </a:fld>
            <a:endParaRPr lang="tr-TR"/>
          </a:p>
        </p:txBody>
      </p:sp>
    </p:spTree>
    <p:extLst>
      <p:ext uri="{BB962C8B-B14F-4D97-AF65-F5344CB8AC3E}">
        <p14:creationId xmlns:p14="http://schemas.microsoft.com/office/powerpoint/2010/main" val="250655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ubitak.gov.tr/tr/yarismalar/icerik-ortaokul-&#246;&#287;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ubitak.gov.tr/tr/yarismalar/icerik-ortaokul-ogrencileri-arastirma-projeleri-yarismasi"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rbis.tubitak.gov.t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ubitak.gov.tr/tr/yarismalar/icerik-ortaokul-og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A288FF71-A922-4FBD-81A3-4F1D48B61E9A}" type="slidenum">
              <a:rPr lang="tr-TR" smtClean="0"/>
              <a:t>1</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392975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nvan 1"/>
          <p:cNvSpPr txBox="1">
            <a:spLocks/>
          </p:cNvSpPr>
          <p:nvPr/>
        </p:nvSpPr>
        <p:spPr bwMode="auto">
          <a:xfrm>
            <a:off x="648929" y="629266"/>
            <a:ext cx="3505495" cy="16223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92500" lnSpcReduction="100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lgn="l">
              <a:lnSpc>
                <a:spcPct val="90000"/>
              </a:lnSpc>
              <a:spcAft>
                <a:spcPts val="600"/>
              </a:spcAft>
              <a:defRPr/>
            </a:pPr>
            <a:r>
              <a:rPr lang="en-US" sz="3100" kern="1200" dirty="0">
                <a:highlight>
                  <a:srgbClr val="ED5A04"/>
                </a:highlight>
                <a:latin typeface="Arial" panose="020B0604020202020204" pitchFamily="34" charset="0"/>
                <a:ea typeface="+mj-ea"/>
                <a:cs typeface="Arial" panose="020B0604020202020204" pitchFamily="34" charset="0"/>
              </a:rPr>
              <a:t>2204-B </a:t>
            </a:r>
            <a:r>
              <a:rPr lang="en-US" sz="3100" kern="1200" dirty="0" err="1">
                <a:highlight>
                  <a:srgbClr val="ED5A04"/>
                </a:highlight>
                <a:latin typeface="Arial" panose="020B0604020202020204" pitchFamily="34" charset="0"/>
                <a:ea typeface="+mj-ea"/>
                <a:cs typeface="Arial" panose="020B0604020202020204" pitchFamily="34" charset="0"/>
              </a:rPr>
              <a:t>Ortaokul</a:t>
            </a:r>
            <a:r>
              <a:rPr lang="en-US" sz="3100" kern="1200" dirty="0">
                <a:highlight>
                  <a:srgbClr val="ED5A04"/>
                </a:highlight>
                <a:latin typeface="Arial" panose="020B0604020202020204" pitchFamily="34" charset="0"/>
                <a:ea typeface="+mj-ea"/>
                <a:cs typeface="Arial" panose="020B0604020202020204" pitchFamily="34" charset="0"/>
              </a:rPr>
              <a:t> </a:t>
            </a:r>
            <a:r>
              <a:rPr lang="en-US" sz="3100" kern="1200" dirty="0" err="1">
                <a:highlight>
                  <a:srgbClr val="ED5A04"/>
                </a:highlight>
                <a:latin typeface="Arial" panose="020B0604020202020204" pitchFamily="34" charset="0"/>
                <a:ea typeface="+mj-ea"/>
                <a:cs typeface="Arial" panose="020B0604020202020204" pitchFamily="34" charset="0"/>
              </a:rPr>
              <a:t>Öğrencileri</a:t>
            </a:r>
            <a:r>
              <a:rPr lang="en-US" sz="3100" kern="1200" dirty="0">
                <a:highlight>
                  <a:srgbClr val="ED5A04"/>
                </a:highlight>
                <a:latin typeface="Arial" panose="020B0604020202020204" pitchFamily="34" charset="0"/>
                <a:ea typeface="+mj-ea"/>
                <a:cs typeface="Arial" panose="020B0604020202020204" pitchFamily="34" charset="0"/>
              </a:rPr>
              <a:t> </a:t>
            </a:r>
            <a:r>
              <a:rPr kumimoji="0" lang="en-US" sz="3100" b="1" i="0" u="none" strike="noStrike" kern="1200" cap="none" spc="0" normalizeH="0" baseline="0" noProof="0" dirty="0" err="1">
                <a:ln>
                  <a:noFill/>
                </a:ln>
                <a:effectLst/>
                <a:highlight>
                  <a:srgbClr val="ED5A04"/>
                </a:highlight>
                <a:uLnTx/>
                <a:uFillTx/>
                <a:latin typeface="Arial" panose="020B0604020202020204" pitchFamily="34" charset="0"/>
                <a:ea typeface="+mj-ea"/>
                <a:cs typeface="Arial" panose="020B0604020202020204" pitchFamily="34" charset="0"/>
              </a:rPr>
              <a:t>Araştırma</a:t>
            </a:r>
            <a:r>
              <a:rPr kumimoji="0" lang="en-US" sz="3100" b="1" i="0" u="none" strike="noStrike" kern="1200" cap="none" spc="0" normalizeH="0" baseline="0" noProof="0" dirty="0">
                <a:ln>
                  <a:noFill/>
                </a:ln>
                <a:effectLst/>
                <a:highlight>
                  <a:srgbClr val="ED5A04"/>
                </a:highlight>
                <a:uLnTx/>
                <a:uFillTx/>
                <a:latin typeface="Arial" panose="020B0604020202020204" pitchFamily="34" charset="0"/>
                <a:ea typeface="+mj-ea"/>
                <a:cs typeface="Arial" panose="020B0604020202020204" pitchFamily="34" charset="0"/>
              </a:rPr>
              <a:t> </a:t>
            </a:r>
            <a:r>
              <a:rPr kumimoji="0" lang="en-US" sz="3100" b="1" i="0" u="none" strike="noStrike" kern="1200" cap="none" spc="0" normalizeH="0" baseline="0" noProof="0" dirty="0" err="1">
                <a:ln>
                  <a:noFill/>
                </a:ln>
                <a:effectLst/>
                <a:highlight>
                  <a:srgbClr val="ED5A04"/>
                </a:highlight>
                <a:uLnTx/>
                <a:uFillTx/>
                <a:latin typeface="Arial" panose="020B0604020202020204" pitchFamily="34" charset="0"/>
                <a:ea typeface="+mj-ea"/>
                <a:cs typeface="Arial" panose="020B0604020202020204" pitchFamily="34" charset="0"/>
              </a:rPr>
              <a:t>Projeleri</a:t>
            </a:r>
            <a:r>
              <a:rPr kumimoji="0" lang="en-US" sz="3100" b="1" i="0" u="none" strike="noStrike" kern="1200" cap="none" spc="0" normalizeH="0" baseline="0" noProof="0" dirty="0">
                <a:ln>
                  <a:noFill/>
                </a:ln>
                <a:effectLst/>
                <a:highlight>
                  <a:srgbClr val="ED5A04"/>
                </a:highlight>
                <a:uLnTx/>
                <a:uFillTx/>
                <a:latin typeface="Arial" panose="020B0604020202020204" pitchFamily="34" charset="0"/>
                <a:ea typeface="+mj-ea"/>
                <a:cs typeface="Arial" panose="020B0604020202020204" pitchFamily="34" charset="0"/>
              </a:rPr>
              <a:t> </a:t>
            </a:r>
            <a:r>
              <a:rPr kumimoji="0" lang="en-US" sz="3100" b="1" i="0" u="none" strike="noStrike" kern="1200" cap="none" spc="0" normalizeH="0" baseline="0" noProof="0" dirty="0" err="1">
                <a:ln>
                  <a:noFill/>
                </a:ln>
                <a:effectLst/>
                <a:highlight>
                  <a:srgbClr val="ED5A04"/>
                </a:highlight>
                <a:uLnTx/>
                <a:uFillTx/>
                <a:latin typeface="Arial" panose="020B0604020202020204" pitchFamily="34" charset="0"/>
                <a:ea typeface="+mj-ea"/>
                <a:cs typeface="Arial" panose="020B0604020202020204" pitchFamily="34" charset="0"/>
              </a:rPr>
              <a:t>Yarışması</a:t>
            </a:r>
            <a:endParaRPr kumimoji="0" lang="en-US" sz="3100" b="1" i="0" u="none" strike="noStrike" kern="1200" cap="none" spc="0" normalizeH="0" baseline="0" noProof="0" dirty="0">
              <a:ln>
                <a:noFill/>
              </a:ln>
              <a:effectLst/>
              <a:highlight>
                <a:srgbClr val="ED5A04"/>
              </a:highlight>
              <a:uLnTx/>
              <a:uFillTx/>
              <a:latin typeface="Arial" panose="020B0604020202020204" pitchFamily="34" charset="0"/>
              <a:ea typeface="+mj-ea"/>
              <a:cs typeface="Arial" panose="020B0604020202020204" pitchFamily="34" charset="0"/>
            </a:endParaRPr>
          </a:p>
        </p:txBody>
      </p:sp>
      <p:sp>
        <p:nvSpPr>
          <p:cNvPr id="5" name="İçerik Yer Tutucusu 2"/>
          <p:cNvSpPr>
            <a:spLocks noGrp="1"/>
          </p:cNvSpPr>
          <p:nvPr>
            <p:ph idx="1"/>
          </p:nvPr>
        </p:nvSpPr>
        <p:spPr>
          <a:xfrm>
            <a:off x="648931" y="2438401"/>
            <a:ext cx="3505494" cy="2610678"/>
          </a:xfrm>
        </p:spPr>
        <p:txBody>
          <a:bodyPr vert="horz" lIns="91440" tIns="45720" rIns="91440" bIns="45720" rtlCol="0">
            <a:normAutofit/>
          </a:bodyPr>
          <a:lstStyle/>
          <a:p>
            <a:pPr marL="0" indent="0">
              <a:buNone/>
            </a:pPr>
            <a:r>
              <a:rPr lang="en-US" sz="2400" b="1" dirty="0">
                <a:solidFill>
                  <a:srgbClr val="C00000"/>
                </a:solidFill>
              </a:rPr>
              <a:t>TEMATİK ALANLAR</a:t>
            </a:r>
          </a:p>
          <a:p>
            <a:pPr marL="0" algn="just"/>
            <a:r>
              <a:rPr lang="en-US" sz="1800" dirty="0">
                <a:latin typeface="Arial" panose="020B0604020202020204" pitchFamily="34" charset="0"/>
                <a:cs typeface="Arial" panose="020B0604020202020204" pitchFamily="34" charset="0"/>
              </a:rPr>
              <a:t>Bu ana </a:t>
            </a:r>
            <a:r>
              <a:rPr lang="en-US" sz="1800" dirty="0" err="1">
                <a:latin typeface="Arial" panose="020B0604020202020204" pitchFamily="34" charset="0"/>
                <a:cs typeface="Arial" panose="020B0604020202020204" pitchFamily="34" charset="0"/>
              </a:rPr>
              <a:t>alanlarda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yarışmaya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başvuruda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bulunulacak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projelerin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isimleri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verilen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tematik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alanlardan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birini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kapsayacak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şekilde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hazırlanmış</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olması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gerekir</a:t>
            </a:r>
            <a:r>
              <a:rPr lang="en-US" sz="1800" dirty="0">
                <a:latin typeface="Arial" panose="020B0604020202020204" pitchFamily="34" charset="0"/>
                <a:cs typeface="Arial" panose="020B0604020202020204" pitchFamily="34" charset="0"/>
              </a:rPr>
              <a:t>.</a:t>
            </a:r>
          </a:p>
        </p:txBody>
      </p:sp>
      <p:sp>
        <p:nvSpPr>
          <p:cNvPr id="2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88E35B02-C7D1-C07F-5E88-CD97F80EF13C}"/>
              </a:ext>
            </a:extLst>
          </p:cNvPr>
          <p:cNvPicPr>
            <a:picLocks noChangeAspect="1"/>
          </p:cNvPicPr>
          <p:nvPr/>
        </p:nvPicPr>
        <p:blipFill>
          <a:blip r:embed="rId2"/>
          <a:stretch>
            <a:fillRect/>
          </a:stretch>
        </p:blipFill>
        <p:spPr>
          <a:xfrm>
            <a:off x="6207536" y="807593"/>
            <a:ext cx="4415983" cy="5239568"/>
          </a:xfrm>
          <a:prstGeom prst="rect">
            <a:avLst/>
          </a:prstGeom>
          <a:effectLst/>
        </p:spPr>
      </p:pic>
      <p:sp>
        <p:nvSpPr>
          <p:cNvPr id="4" name="Slayt Numarası Yer Tutucusu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288FF71-A922-4FBD-81A3-4F1D48B61E9A}" type="slidenum">
              <a:rPr lang="en-US" smtClean="0">
                <a:solidFill>
                  <a:srgbClr val="303030"/>
                </a:solidFill>
              </a:rPr>
              <a:pPr>
                <a:spcAft>
                  <a:spcPts val="600"/>
                </a:spcAft>
              </a:pPr>
              <a:t>10</a:t>
            </a:fld>
            <a:endParaRPr lang="en-US">
              <a:solidFill>
                <a:srgbClr val="303030"/>
              </a:solidFill>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25398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11</a:t>
            </a:fld>
            <a:endParaRPr lang="tr-TR"/>
          </a:p>
        </p:txBody>
      </p:sp>
      <p:sp>
        <p:nvSpPr>
          <p:cNvPr id="5" name="Metin kutusu 4"/>
          <p:cNvSpPr txBox="1"/>
          <p:nvPr/>
        </p:nvSpPr>
        <p:spPr>
          <a:xfrm>
            <a:off x="203200" y="622300"/>
            <a:ext cx="9904785" cy="553998"/>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Araştırma Projeleri Yarışması</a:t>
            </a:r>
          </a:p>
        </p:txBody>
      </p:sp>
      <p:sp>
        <p:nvSpPr>
          <p:cNvPr id="8" name="Metin kutusu 7"/>
          <p:cNvSpPr txBox="1"/>
          <p:nvPr/>
        </p:nvSpPr>
        <p:spPr>
          <a:xfrm>
            <a:off x="3643087" y="1342352"/>
            <a:ext cx="7710714" cy="544245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Öğrenciler tarafından Proje Rehberine göre hazırlanan ve başvuru sistemine yüklenen projeler, ilk aşamada 12 bölgede her alan için oluşturulacak jüriler tarafından bilimsel kriterlere göre değerlendirilir. Değerlendirme sonucuna yargı yolu dışında itiraz kabul edilmez.</a:t>
            </a: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Projeler; Özgünlük ve Yaratıcılık, Bilimsel Yöntem, Sonuç ve Öneriler, Uygulanabilirlik, Yaygın Etki, Raporlama, Sunum gibi kriterlere göre değerlendirilir. Detaylı değerlendirme kriterlerine ve proje rehberine </a:t>
            </a:r>
            <a:r>
              <a:rPr lang="tr-TR" dirty="0">
                <a:latin typeface="Arial" panose="020B0604020202020204" pitchFamily="34" charset="0"/>
                <a:cs typeface="Arial" panose="020B0604020202020204" pitchFamily="34" charset="0"/>
                <a:hlinkClick r:id="rId2"/>
              </a:rPr>
              <a:t>http://www.tubitak.gov.tr/tr/yarismalar/icerik-ortaokul-öğrencileri-arastirma-projeleriyarismasi</a:t>
            </a:r>
            <a:r>
              <a:rPr lang="tr-TR" dirty="0">
                <a:latin typeface="Arial" panose="020B0604020202020204" pitchFamily="34" charset="0"/>
                <a:cs typeface="Arial" panose="020B0604020202020204" pitchFamily="34" charset="0"/>
              </a:rPr>
              <a:t> internet adresinden ulaşılabilir.</a:t>
            </a:r>
          </a:p>
          <a:p>
            <a:pPr marL="285750" indent="-2857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Ön değerlendirme sonucunda başarılı bulunan projeler, bölgelerde yapılacak sergiye davet edilir. Covid-19 </a:t>
            </a:r>
            <a:r>
              <a:rPr lang="tr-TR" dirty="0" err="1">
                <a:latin typeface="Arial" panose="020B0604020202020204" pitchFamily="34" charset="0"/>
                <a:cs typeface="Arial" panose="020B0604020202020204" pitchFamily="34" charset="0"/>
              </a:rPr>
              <a:t>pandemi</a:t>
            </a:r>
            <a:r>
              <a:rPr lang="tr-TR" dirty="0">
                <a:latin typeface="Arial" panose="020B0604020202020204" pitchFamily="34" charset="0"/>
                <a:cs typeface="Arial" panose="020B0604020202020204" pitchFamily="34" charset="0"/>
              </a:rPr>
              <a:t> süreci göz önüne alınarak gerekmesi durumunda bölge ve final sergileri değerlendirmeleri çevrimiçi olarak yapılabilir.</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39" y="1875203"/>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98746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12</a:t>
            </a:fld>
            <a:endParaRPr lang="tr-TR"/>
          </a:p>
        </p:txBody>
      </p:sp>
      <p:sp>
        <p:nvSpPr>
          <p:cNvPr id="5" name="Metin kutusu 4"/>
          <p:cNvSpPr txBox="1"/>
          <p:nvPr/>
        </p:nvSpPr>
        <p:spPr>
          <a:xfrm>
            <a:off x="203200" y="622300"/>
            <a:ext cx="9904785" cy="553998"/>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Araştırma Projeleri Yarışması</a:t>
            </a:r>
          </a:p>
        </p:txBody>
      </p:sp>
      <p:sp>
        <p:nvSpPr>
          <p:cNvPr id="8" name="Metin kutusu 7"/>
          <p:cNvSpPr txBox="1"/>
          <p:nvPr/>
        </p:nvSpPr>
        <p:spPr>
          <a:xfrm>
            <a:off x="3160643" y="954157"/>
            <a:ext cx="8828158" cy="553767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sz="1700" dirty="0">
                <a:latin typeface="Arial" panose="020B0604020202020204" pitchFamily="34" charset="0"/>
                <a:cs typeface="Arial" panose="020B0604020202020204" pitchFamily="34" charset="0"/>
              </a:rPr>
              <a:t>Takım halinde yarışmaya katılan öğrencilerin bölge ve final sergilerine davet edilmeleri durumunda, sergide ve sunumda tüm yarışmacıların bulunması zorunludur. Aksi halde proje yarışmadan elenir. Ancak projede yer alan öğrencinin yarışmadan çekilmek istediğini ve tüm haklarını projede yer alan diğer öğrenci/öğrencilere devrettiğini belirten yazılı beyanını TÜBİTAK’a iletmesi durumunda, projede yer alan diğer öğrenci/öğrenciler yarışma surecine devam edebilecektir. Bu yazılı beyanda, öğrenci ve velisi ile danışman öğretmenin imzasının olması zorunludur.</a:t>
            </a:r>
          </a:p>
          <a:p>
            <a:pPr marL="285750" indent="-285750" algn="just">
              <a:lnSpc>
                <a:spcPct val="150000"/>
              </a:lnSpc>
              <a:buFont typeface="Wingdings" panose="05000000000000000000" pitchFamily="2" charset="2"/>
              <a:buChar char="§"/>
            </a:pPr>
            <a:r>
              <a:rPr lang="tr-TR" sz="1700" dirty="0">
                <a:latin typeface="Arial" panose="020B0604020202020204" pitchFamily="34" charset="0"/>
                <a:cs typeface="Arial" panose="020B0604020202020204" pitchFamily="34" charset="0"/>
              </a:rPr>
              <a:t>Bölge ve final sergilerinde proje sahibi öğrenciler jüriye sözlü sunum yapacaktır. Öğrencilerden bu görüşme için bilgisayarda sunum hazırlamaları beklenir. Jüri sunumlarında kullanılacak bilgisayar ve projeksiyon cihazı Bölge Koordinatörü̈/TÜBİTAK tarafından sağlanır. Sergide kullanılması öngörülen diğer teknik donanım ise proje sahibi öğrenciler tarafından temin edilir.</a:t>
            </a:r>
          </a:p>
          <a:p>
            <a:pPr marL="285750" indent="-285750" algn="just">
              <a:lnSpc>
                <a:spcPct val="150000"/>
              </a:lnSpc>
              <a:buFont typeface="Wingdings" panose="05000000000000000000" pitchFamily="2" charset="2"/>
              <a:buChar char="§"/>
            </a:pPr>
            <a:r>
              <a:rPr lang="tr-TR" sz="1700" dirty="0">
                <a:latin typeface="Arial" panose="020B0604020202020204" pitchFamily="34" charset="0"/>
                <a:cs typeface="Arial" panose="020B0604020202020204" pitchFamily="34" charset="0"/>
              </a:rPr>
              <a:t>Sergi değerlendirmelerinde projenin ön değerlendirmede aldığı puanın % 30’u etkili olacaktır.</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849199"/>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6225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3" name="Diyagram 12"/>
          <p:cNvGraphicFramePr/>
          <p:nvPr/>
        </p:nvGraphicFramePr>
        <p:xfrm>
          <a:off x="2112752" y="1491320"/>
          <a:ext cx="7066432" cy="463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Metin kutusu 13"/>
          <p:cNvSpPr txBox="1"/>
          <p:nvPr/>
        </p:nvSpPr>
        <p:spPr>
          <a:xfrm>
            <a:off x="4809661" y="1846421"/>
            <a:ext cx="1791164"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a:ea typeface="+mn-ea"/>
                <a:cs typeface="+mn-cs"/>
              </a:rPr>
              <a:t>Final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solidFill>
                <a:effectLst/>
                <a:uLnTx/>
                <a:uFillTx/>
                <a:latin typeface="Arial"/>
                <a:ea typeface="+mn-ea"/>
                <a:cs typeface="+mn-cs"/>
              </a:rPr>
              <a:t>Sergisi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Arial"/>
                <a:ea typeface="+mn-ea"/>
                <a:cs typeface="+mn-cs"/>
              </a:rPr>
              <a:t>Bölge Yarışmalarında Birincilik Ödülü Alan Öğrenciler Katılmaktadır.</a:t>
            </a:r>
          </a:p>
        </p:txBody>
      </p:sp>
      <p:sp>
        <p:nvSpPr>
          <p:cNvPr id="15" name="Metin kutusu 14"/>
          <p:cNvSpPr txBox="1"/>
          <p:nvPr/>
        </p:nvSpPr>
        <p:spPr>
          <a:xfrm>
            <a:off x="3885189" y="3385890"/>
            <a:ext cx="3640107"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Arial"/>
                <a:ea typeface="+mn-ea"/>
                <a:cs typeface="+mn-cs"/>
              </a:rPr>
              <a:t>Bölge Sergisi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500" b="0" i="0" u="none" strike="noStrike" kern="1200" cap="none" spc="0" normalizeH="0" baseline="0" noProof="0" dirty="0">
                <a:ln>
                  <a:noFill/>
                </a:ln>
                <a:solidFill>
                  <a:prstClr val="white"/>
                </a:solidFill>
                <a:effectLst/>
                <a:uLnTx/>
                <a:uFillTx/>
                <a:latin typeface="Arial"/>
                <a:ea typeface="+mn-ea"/>
                <a:cs typeface="+mn-cs"/>
              </a:rPr>
              <a:t>Ön Değerlendirmeyi Geçen Öğrenciler Katılmaktadır.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500" b="0" i="0" u="none" strike="noStrike" kern="1200" cap="none" spc="0" normalizeH="0" baseline="0" noProof="0" dirty="0">
                <a:ln>
                  <a:noFill/>
                </a:ln>
                <a:solidFill>
                  <a:prstClr val="white"/>
                </a:solidFill>
                <a:effectLst/>
                <a:uLnTx/>
                <a:uFillTx/>
                <a:latin typeface="Arial"/>
                <a:ea typeface="+mn-ea"/>
                <a:cs typeface="+mn-cs"/>
              </a:rPr>
              <a:t>Her Bölgede yaklaşık 100 Proje Sergilenmektedir.</a:t>
            </a:r>
          </a:p>
        </p:txBody>
      </p:sp>
      <p:sp>
        <p:nvSpPr>
          <p:cNvPr id="16" name="Metin kutusu 15"/>
          <p:cNvSpPr txBox="1"/>
          <p:nvPr/>
        </p:nvSpPr>
        <p:spPr>
          <a:xfrm>
            <a:off x="2758381" y="4892758"/>
            <a:ext cx="5893724" cy="12157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Arial"/>
                <a:ea typeface="+mn-ea"/>
                <a:cs typeface="+mn-cs"/>
              </a:rPr>
              <a:t>Ön Değerlendirme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5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Arial"/>
                <a:ea typeface="+mn-ea"/>
                <a:cs typeface="+mn-cs"/>
              </a:rPr>
              <a:t>Bölge Jürileri Tarafından Online Değerlendirme Yapılmaktadır.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Arial"/>
                <a:ea typeface="+mn-ea"/>
                <a:cs typeface="+mn-cs"/>
              </a:rPr>
              <a:t>Ön değerlendirmeyi Geçen Projeler Bölge Sergisine Katılmaktadır.</a:t>
            </a:r>
          </a:p>
        </p:txBody>
      </p:sp>
      <p:sp>
        <p:nvSpPr>
          <p:cNvPr id="18"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 Ortaokul Öğrencileri Araştırma Projeleri Yarışması</a:t>
            </a:r>
          </a:p>
        </p:txBody>
      </p:sp>
      <p:sp>
        <p:nvSpPr>
          <p:cNvPr id="19" name="Dikdörtgen 18"/>
          <p:cNvSpPr/>
          <p:nvPr/>
        </p:nvSpPr>
        <p:spPr>
          <a:xfrm>
            <a:off x="694659" y="671095"/>
            <a:ext cx="10860032" cy="82022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Yarışma Süreci</a:t>
            </a: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Yarışma ön değerlendirme, bölge sergisi ve final sergisi olmak üzere üç aşamadan oluşmaktadır.</a:t>
            </a:r>
          </a:p>
        </p:txBody>
      </p:sp>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98002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2" descr="C:\Users\taha.atakli\Desktop\bolge_harita_2019_v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425" y="1408962"/>
            <a:ext cx="8642361" cy="4405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 Ortaokul Öğrencileri Araştırma Projeleri Yarışması</a:t>
            </a:r>
          </a:p>
        </p:txBody>
      </p:sp>
      <p:sp>
        <p:nvSpPr>
          <p:cNvPr id="10" name="Dikdörtgen 9"/>
          <p:cNvSpPr/>
          <p:nvPr/>
        </p:nvSpPr>
        <p:spPr>
          <a:xfrm>
            <a:off x="126391" y="534823"/>
            <a:ext cx="11367484" cy="698717"/>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Bölgesel yarışmalar, Adana, Ankara, Bursa, Erzurum, İstanbul-Asya, İstanbul-Avrupa, İzmir, Kayseri, Konya, Malatya, Samsun ve Van olmak üzere 12 Bölge Koordinatörlüğü tarafından yürütülür.</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336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o 1">
            <a:extLst>
              <a:ext uri="{FF2B5EF4-FFF2-40B4-BE49-F238E27FC236}">
                <a16:creationId xmlns:a16="http://schemas.microsoft.com/office/drawing/2014/main" id="{21DE1411-75B2-DEF7-AB33-8B4C586CF9D1}"/>
              </a:ext>
            </a:extLst>
          </p:cNvPr>
          <p:cNvGraphicFramePr>
            <a:graphicFrameLocks noGrp="1"/>
          </p:cNvGraphicFramePr>
          <p:nvPr>
            <p:extLst>
              <p:ext uri="{D42A27DB-BD31-4B8C-83A1-F6EECF244321}">
                <p14:modId xmlns:p14="http://schemas.microsoft.com/office/powerpoint/2010/main" val="856638117"/>
              </p:ext>
            </p:extLst>
          </p:nvPr>
        </p:nvGraphicFramePr>
        <p:xfrm>
          <a:off x="2215127" y="643467"/>
          <a:ext cx="7141515" cy="5571066"/>
        </p:xfrm>
        <a:graphic>
          <a:graphicData uri="http://schemas.openxmlformats.org/drawingml/2006/table">
            <a:tbl>
              <a:tblPr firstRow="1" firstCol="1" bandRow="1">
                <a:noFill/>
                <a:tableStyleId>{5C22544A-7EE6-4342-B048-85BDC9FD1C3A}</a:tableStyleId>
              </a:tblPr>
              <a:tblGrid>
                <a:gridCol w="4894016">
                  <a:extLst>
                    <a:ext uri="{9D8B030D-6E8A-4147-A177-3AD203B41FA5}">
                      <a16:colId xmlns:a16="http://schemas.microsoft.com/office/drawing/2014/main" val="2590936841"/>
                    </a:ext>
                  </a:extLst>
                </a:gridCol>
                <a:gridCol w="2247499">
                  <a:extLst>
                    <a:ext uri="{9D8B030D-6E8A-4147-A177-3AD203B41FA5}">
                      <a16:colId xmlns:a16="http://schemas.microsoft.com/office/drawing/2014/main" val="1503276651"/>
                    </a:ext>
                  </a:extLst>
                </a:gridCol>
              </a:tblGrid>
              <a:tr h="545709">
                <a:tc gridSpan="2">
                  <a:txBody>
                    <a:bodyPr/>
                    <a:lstStyle/>
                    <a:p>
                      <a:pPr algn="ctr">
                        <a:lnSpc>
                          <a:spcPct val="107000"/>
                        </a:lnSpc>
                        <a:spcAft>
                          <a:spcPts val="800"/>
                        </a:spcAft>
                      </a:pPr>
                      <a:r>
                        <a:rPr lang="tr-TR" sz="2200" b="0" cap="none" spc="0" dirty="0">
                          <a:solidFill>
                            <a:srgbClr val="ED5A04"/>
                          </a:solidFill>
                          <a:effectLst/>
                        </a:rPr>
                        <a:t>ADANA</a:t>
                      </a:r>
                      <a:endParaRPr lang="tr-TR" sz="2200" b="0" cap="none" spc="0" dirty="0">
                        <a:solidFill>
                          <a:srgbClr val="ED5A04"/>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25329" marB="126643" anchor="b">
                    <a:lnL w="12700" cmpd="sng">
                      <a:noFill/>
                    </a:lnL>
                    <a:lnR w="12700" cmpd="sng">
                      <a:noFill/>
                    </a:lnR>
                    <a:lnT w="9525" cap="flat" cmpd="sng" algn="ctr">
                      <a:noFill/>
                      <a:prstDash val="solid"/>
                    </a:lnT>
                    <a:lnB w="38100" cmpd="sng">
                      <a:noFill/>
                    </a:lnB>
                    <a:noFill/>
                  </a:tcPr>
                </a:tc>
                <a:tc hMerge="1">
                  <a:txBody>
                    <a:bodyPr/>
                    <a:lstStyle/>
                    <a:p>
                      <a:endParaRPr lang="tr-TR"/>
                    </a:p>
                  </a:txBody>
                  <a:tcPr/>
                </a:tc>
                <a:extLst>
                  <a:ext uri="{0D108BD9-81ED-4DB2-BD59-A6C34878D82A}">
                    <a16:rowId xmlns:a16="http://schemas.microsoft.com/office/drawing/2014/main" val="498335950"/>
                  </a:ext>
                </a:extLst>
              </a:tr>
              <a:tr h="558373">
                <a:tc>
                  <a:txBody>
                    <a:bodyPr/>
                    <a:lstStyle/>
                    <a:p>
                      <a:pPr>
                        <a:lnSpc>
                          <a:spcPct val="107000"/>
                        </a:lnSpc>
                        <a:spcAft>
                          <a:spcPts val="800"/>
                        </a:spcAft>
                      </a:pPr>
                      <a:r>
                        <a:rPr lang="tr-TR" sz="2200" b="0" cap="none" spc="0" dirty="0">
                          <a:solidFill>
                            <a:schemeClr val="tx1"/>
                          </a:solidFill>
                          <a:effectLst/>
                        </a:rPr>
                        <a:t>ADANA</a:t>
                      </a:r>
                      <a:endParaRPr lang="tr-TR" sz="2200" b="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lnSpc>
                          <a:spcPct val="107000"/>
                        </a:lnSpc>
                        <a:spcAft>
                          <a:spcPts val="800"/>
                        </a:spcAft>
                      </a:pPr>
                      <a:r>
                        <a:rPr lang="tr-TR" sz="1700" cap="none" spc="0">
                          <a:solidFill>
                            <a:schemeClr val="tx1"/>
                          </a:solidFill>
                          <a:effectLst/>
                        </a:rPr>
                        <a:t>345</a:t>
                      </a:r>
                      <a:endParaRPr lang="tr-TR" sz="17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1086338072"/>
                  </a:ext>
                </a:extLst>
              </a:tr>
              <a:tr h="558373">
                <a:tc>
                  <a:txBody>
                    <a:bodyPr/>
                    <a:lstStyle/>
                    <a:p>
                      <a:pPr>
                        <a:lnSpc>
                          <a:spcPct val="107000"/>
                        </a:lnSpc>
                        <a:spcAft>
                          <a:spcPts val="800"/>
                        </a:spcAft>
                      </a:pPr>
                      <a:r>
                        <a:rPr lang="tr-TR" sz="2200" b="0" cap="none" spc="0">
                          <a:solidFill>
                            <a:schemeClr val="tx1"/>
                          </a:solidFill>
                          <a:effectLst/>
                        </a:rPr>
                        <a:t>GAZİANTEP</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700" cap="none" spc="0">
                          <a:solidFill>
                            <a:schemeClr val="tx1"/>
                          </a:solidFill>
                          <a:effectLst/>
                        </a:rPr>
                        <a:t>212</a:t>
                      </a:r>
                      <a:endParaRPr lang="tr-TR" sz="17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08157119"/>
                  </a:ext>
                </a:extLst>
              </a:tr>
              <a:tr h="558373">
                <a:tc>
                  <a:txBody>
                    <a:bodyPr/>
                    <a:lstStyle/>
                    <a:p>
                      <a:pPr>
                        <a:lnSpc>
                          <a:spcPct val="107000"/>
                        </a:lnSpc>
                        <a:spcAft>
                          <a:spcPts val="800"/>
                        </a:spcAft>
                      </a:pPr>
                      <a:r>
                        <a:rPr lang="tr-TR" sz="2200" b="0" cap="none" spc="0">
                          <a:solidFill>
                            <a:schemeClr val="tx1"/>
                          </a:solidFill>
                          <a:effectLst/>
                        </a:rPr>
                        <a:t>HATAY</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800"/>
                        </a:spcAft>
                      </a:pPr>
                      <a:r>
                        <a:rPr lang="tr-TR" sz="1700" cap="none" spc="0">
                          <a:solidFill>
                            <a:schemeClr val="tx1"/>
                          </a:solidFill>
                          <a:effectLst/>
                        </a:rPr>
                        <a:t>228</a:t>
                      </a:r>
                      <a:endParaRPr lang="tr-TR" sz="17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505591955"/>
                  </a:ext>
                </a:extLst>
              </a:tr>
              <a:tr h="558373">
                <a:tc>
                  <a:txBody>
                    <a:bodyPr/>
                    <a:lstStyle/>
                    <a:p>
                      <a:pPr>
                        <a:lnSpc>
                          <a:spcPct val="107000"/>
                        </a:lnSpc>
                        <a:spcAft>
                          <a:spcPts val="800"/>
                        </a:spcAft>
                      </a:pPr>
                      <a:r>
                        <a:rPr lang="tr-TR" sz="2200" b="0" cap="none" spc="0">
                          <a:solidFill>
                            <a:schemeClr val="tx1"/>
                          </a:solidFill>
                          <a:effectLst/>
                        </a:rPr>
                        <a:t>K.K.T.C</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700" cap="none" spc="0">
                          <a:solidFill>
                            <a:schemeClr val="tx1"/>
                          </a:solidFill>
                          <a:effectLst/>
                        </a:rPr>
                        <a:t>0</a:t>
                      </a:r>
                      <a:endParaRPr lang="tr-TR" sz="17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790350332"/>
                  </a:ext>
                </a:extLst>
              </a:tr>
              <a:tr h="558373">
                <a:tc>
                  <a:txBody>
                    <a:bodyPr/>
                    <a:lstStyle/>
                    <a:p>
                      <a:pPr>
                        <a:lnSpc>
                          <a:spcPct val="107000"/>
                        </a:lnSpc>
                        <a:spcAft>
                          <a:spcPts val="800"/>
                        </a:spcAft>
                      </a:pPr>
                      <a:r>
                        <a:rPr lang="tr-TR" sz="2200" b="0" cap="none" spc="0">
                          <a:solidFill>
                            <a:schemeClr val="tx1"/>
                          </a:solidFill>
                          <a:effectLst/>
                        </a:rPr>
                        <a:t>KAHRAMANMARAŞ</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800"/>
                        </a:spcAft>
                      </a:pPr>
                      <a:r>
                        <a:rPr lang="tr-TR" sz="1700" cap="none" spc="0">
                          <a:solidFill>
                            <a:schemeClr val="tx1"/>
                          </a:solidFill>
                          <a:effectLst/>
                        </a:rPr>
                        <a:t>49</a:t>
                      </a:r>
                      <a:endParaRPr lang="tr-TR" sz="17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930326786"/>
                  </a:ext>
                </a:extLst>
              </a:tr>
              <a:tr h="558373">
                <a:tc>
                  <a:txBody>
                    <a:bodyPr/>
                    <a:lstStyle/>
                    <a:p>
                      <a:pPr>
                        <a:lnSpc>
                          <a:spcPct val="107000"/>
                        </a:lnSpc>
                        <a:spcAft>
                          <a:spcPts val="800"/>
                        </a:spcAft>
                      </a:pPr>
                      <a:r>
                        <a:rPr lang="tr-TR" sz="2200" b="0" cap="none" spc="0">
                          <a:solidFill>
                            <a:schemeClr val="tx1"/>
                          </a:solidFill>
                          <a:effectLst/>
                        </a:rPr>
                        <a:t>KİLİS</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700" cap="none" spc="0">
                          <a:solidFill>
                            <a:schemeClr val="tx1"/>
                          </a:solidFill>
                          <a:effectLst/>
                        </a:rPr>
                        <a:t>4</a:t>
                      </a:r>
                      <a:endParaRPr lang="tr-TR" sz="17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688172936"/>
                  </a:ext>
                </a:extLst>
              </a:tr>
              <a:tr h="558373">
                <a:tc>
                  <a:txBody>
                    <a:bodyPr/>
                    <a:lstStyle/>
                    <a:p>
                      <a:pPr>
                        <a:lnSpc>
                          <a:spcPct val="107000"/>
                        </a:lnSpc>
                        <a:spcAft>
                          <a:spcPts val="800"/>
                        </a:spcAft>
                      </a:pPr>
                      <a:r>
                        <a:rPr lang="tr-TR" sz="2200" b="0" cap="none" spc="0">
                          <a:solidFill>
                            <a:schemeClr val="tx1"/>
                          </a:solidFill>
                          <a:effectLst/>
                        </a:rPr>
                        <a:t>MERSİN</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lnSpc>
                          <a:spcPct val="107000"/>
                        </a:lnSpc>
                        <a:spcAft>
                          <a:spcPts val="800"/>
                        </a:spcAft>
                      </a:pPr>
                      <a:r>
                        <a:rPr lang="tr-TR" sz="1700" cap="none" spc="0">
                          <a:solidFill>
                            <a:schemeClr val="tx1"/>
                          </a:solidFill>
                          <a:effectLst/>
                        </a:rPr>
                        <a:t>888</a:t>
                      </a:r>
                      <a:endParaRPr lang="tr-TR" sz="17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538012810"/>
                  </a:ext>
                </a:extLst>
              </a:tr>
              <a:tr h="558373">
                <a:tc>
                  <a:txBody>
                    <a:bodyPr/>
                    <a:lstStyle/>
                    <a:p>
                      <a:pPr>
                        <a:lnSpc>
                          <a:spcPct val="107000"/>
                        </a:lnSpc>
                        <a:spcAft>
                          <a:spcPts val="800"/>
                        </a:spcAft>
                      </a:pPr>
                      <a:r>
                        <a:rPr lang="tr-TR" sz="2200" b="0" cap="none" spc="0">
                          <a:solidFill>
                            <a:schemeClr val="tx1"/>
                          </a:solidFill>
                          <a:effectLst/>
                        </a:rPr>
                        <a:t>OSMANİYE</a:t>
                      </a:r>
                      <a:endParaRPr lang="tr-TR" sz="2200" b="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tr-TR" sz="1700" cap="none" spc="0" dirty="0">
                          <a:solidFill>
                            <a:schemeClr val="tx1"/>
                          </a:solidFill>
                          <a:effectLst/>
                        </a:rPr>
                        <a:t>81</a:t>
                      </a:r>
                      <a:endParaRPr lang="tr-TR" sz="17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85553045"/>
                  </a:ext>
                </a:extLst>
              </a:tr>
              <a:tr h="558373">
                <a:tc>
                  <a:txBody>
                    <a:bodyPr/>
                    <a:lstStyle/>
                    <a:p>
                      <a:pPr algn="ctr">
                        <a:lnSpc>
                          <a:spcPct val="107000"/>
                        </a:lnSpc>
                        <a:spcAft>
                          <a:spcPts val="800"/>
                        </a:spcAft>
                      </a:pPr>
                      <a:r>
                        <a:rPr lang="tr-TR" sz="2200" b="1" cap="none" spc="0" dirty="0">
                          <a:solidFill>
                            <a:srgbClr val="ED5A04"/>
                          </a:solidFill>
                          <a:effectLst/>
                        </a:rPr>
                        <a:t>TOPLAM</a:t>
                      </a:r>
                      <a:endParaRPr lang="tr-TR" sz="2200" b="1" cap="none" spc="0" dirty="0">
                        <a:solidFill>
                          <a:srgbClr val="ED5A04"/>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Aft>
                          <a:spcPts val="800"/>
                        </a:spcAft>
                      </a:pPr>
                      <a:r>
                        <a:rPr lang="tr-TR" sz="1700" b="1" cap="none" spc="0" dirty="0">
                          <a:solidFill>
                            <a:srgbClr val="ED5A04"/>
                          </a:solidFill>
                          <a:effectLst/>
                        </a:rPr>
                        <a:t>1.807</a:t>
                      </a:r>
                      <a:endParaRPr lang="tr-TR" sz="1700" b="1" cap="none" spc="0" dirty="0">
                        <a:solidFill>
                          <a:srgbClr val="ED5A04"/>
                        </a:solidFill>
                        <a:effectLst/>
                        <a:latin typeface="Calibri" panose="020F0502020204030204" pitchFamily="34" charset="0"/>
                        <a:ea typeface="Calibri" panose="020F0502020204030204" pitchFamily="34" charset="0"/>
                        <a:cs typeface="Arial" panose="020B0604020202020204" pitchFamily="34" charset="0"/>
                      </a:endParaRPr>
                    </a:p>
                  </a:txBody>
                  <a:tcPr marL="0" marR="57631" marT="37993" marB="12664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16412955"/>
                  </a:ext>
                </a:extLst>
              </a:tr>
            </a:tbl>
          </a:graphicData>
        </a:graphic>
      </p:graphicFrame>
    </p:spTree>
    <p:extLst>
      <p:ext uri="{BB962C8B-B14F-4D97-AF65-F5344CB8AC3E}">
        <p14:creationId xmlns:p14="http://schemas.microsoft.com/office/powerpoint/2010/main" val="147794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Metin kutusu 13"/>
          <p:cNvSpPr txBox="1"/>
          <p:nvPr/>
        </p:nvSpPr>
        <p:spPr>
          <a:xfrm>
            <a:off x="858129" y="1846421"/>
            <a:ext cx="10241280" cy="3831818"/>
          </a:xfrm>
          <a:prstGeom prst="rect">
            <a:avLst/>
          </a:prstGeom>
          <a:noFill/>
        </p:spPr>
        <p:txBody>
          <a:bodyPr wrap="square" rtlCol="0">
            <a:spAutoFit/>
          </a:bodyPr>
          <a:lstStyle/>
          <a:p>
            <a:pPr algn="just">
              <a:lnSpc>
                <a:spcPct val="150000"/>
              </a:lnSpc>
            </a:pPr>
            <a:r>
              <a:rPr lang="tr-TR" dirty="0">
                <a:effectLst/>
                <a:latin typeface="Arial" panose="020B0604020202020204" pitchFamily="34" charset="0"/>
                <a:cs typeface="Arial" panose="020B0604020202020204" pitchFamily="34" charset="0"/>
              </a:rPr>
              <a:t>	Bölgelerde yapılacak yarışmalarda başarılı bulunan projelere Bölge Birinciliği, İkinciliği ve Üçüncülüğü ödülleri verilir. Bölge Birincileri yarışmanın final aşamasına davet edilir. Final Yarışmasında başarılı bulunan projelere; Birincilik, İkincilik, </a:t>
            </a:r>
            <a:r>
              <a:rPr lang="tr-TR" kern="0" dirty="0">
                <a:solidFill>
                  <a:prstClr val="black">
                    <a:hueOff val="0"/>
                    <a:satOff val="0"/>
                    <a:lumOff val="0"/>
                    <a:alphaOff val="0"/>
                  </a:prstClr>
                </a:solidFill>
                <a:latin typeface="Arial"/>
                <a:cs typeface="Calibri" pitchFamily="34" charset="0"/>
              </a:rPr>
              <a:t>Üçüncülük </a:t>
            </a:r>
            <a:r>
              <a:rPr lang="tr-TR" dirty="0">
                <a:effectLst/>
                <a:latin typeface="Arial" panose="020B0604020202020204" pitchFamily="34" charset="0"/>
                <a:cs typeface="Arial" panose="020B0604020202020204" pitchFamily="34" charset="0"/>
              </a:rPr>
              <a:t>ve Teşvik ödülü verilebilir. Bölge ve final yarışmalarında ödül alan öğrencilere para ödülü ve başarı belgesi, danışman öğretmenine </a:t>
            </a:r>
            <a:r>
              <a:rPr lang="tr-TR">
                <a:effectLst/>
                <a:latin typeface="Arial" panose="020B0604020202020204" pitchFamily="34" charset="0"/>
                <a:cs typeface="Arial" panose="020B0604020202020204" pitchFamily="34" charset="0"/>
              </a:rPr>
              <a:t>para ödülü </a:t>
            </a:r>
            <a:r>
              <a:rPr lang="tr-TR" dirty="0">
                <a:effectLst/>
                <a:latin typeface="Arial" panose="020B0604020202020204" pitchFamily="34" charset="0"/>
                <a:cs typeface="Arial" panose="020B0604020202020204" pitchFamily="34" charset="0"/>
              </a:rPr>
              <a:t>verilir. Bölge ve Final </a:t>
            </a:r>
            <a:r>
              <a:rPr lang="tr-TR" dirty="0">
                <a:solidFill>
                  <a:srgbClr val="000000"/>
                </a:solidFill>
                <a:effectLst/>
                <a:latin typeface="Arial" panose="020B0604020202020204" pitchFamily="34" charset="0"/>
                <a:cs typeface="Arial" panose="020B0604020202020204" pitchFamily="34" charset="0"/>
              </a:rPr>
              <a:t>Yarışmalarında verilecek ödül ücretleri </a:t>
            </a:r>
            <a:r>
              <a:rPr lang="tr-TR" dirty="0">
                <a:solidFill>
                  <a:srgbClr val="0000FF"/>
                </a:solidFill>
                <a:effectLst/>
                <a:latin typeface="Arial" panose="020B0604020202020204" pitchFamily="34" charset="0"/>
                <a:cs typeface="Arial" panose="020B0604020202020204" pitchFamily="34" charset="0"/>
                <a:hlinkClick r:id="rId2"/>
              </a:rPr>
              <a:t>http://www.tubitak.gov.tr/tr/yarismalar/icerik-ortaokul-ogrencileri-arastirma-projeleri-yarismasi</a:t>
            </a:r>
            <a:r>
              <a:rPr lang="tr-TR" dirty="0">
                <a:solidFill>
                  <a:srgbClr val="0000FF"/>
                </a:solidFill>
                <a:latin typeface="Arial" panose="020B0604020202020204" pitchFamily="34" charset="0"/>
                <a:cs typeface="Arial" panose="020B0604020202020204" pitchFamily="34" charset="0"/>
              </a:rPr>
              <a:t> </a:t>
            </a:r>
            <a:r>
              <a:rPr lang="tr-TR" dirty="0">
                <a:solidFill>
                  <a:srgbClr val="000000"/>
                </a:solidFill>
                <a:effectLst/>
                <a:latin typeface="Arial" panose="020B0604020202020204" pitchFamily="34" charset="0"/>
                <a:cs typeface="Arial" panose="020B0604020202020204" pitchFamily="34" charset="0"/>
              </a:rPr>
              <a:t>adresinde yayınlanır.</a:t>
            </a:r>
            <a:endParaRPr lang="tr-TR" dirty="0">
              <a:solidFill>
                <a:srgbClr val="0000FF"/>
              </a:solidFill>
              <a:latin typeface="Arial" panose="020B0604020202020204" pitchFamily="34" charset="0"/>
              <a:cs typeface="Arial" panose="020B0604020202020204" pitchFamily="34" charset="0"/>
            </a:endParaRPr>
          </a:p>
          <a:p>
            <a:pPr algn="just">
              <a:lnSpc>
                <a:spcPct val="150000"/>
              </a:lnSpc>
            </a:pPr>
            <a:r>
              <a:rPr lang="tr-TR" dirty="0">
                <a:solidFill>
                  <a:srgbClr val="0000FF"/>
                </a:solidFill>
                <a:effectLst/>
                <a:latin typeface="Arial" panose="020B0604020202020204" pitchFamily="34" charset="0"/>
                <a:cs typeface="Arial" panose="020B0604020202020204" pitchFamily="34" charset="0"/>
              </a:rPr>
              <a:t>	</a:t>
            </a:r>
            <a:r>
              <a:rPr lang="tr-TR" dirty="0">
                <a:effectLst/>
                <a:latin typeface="Arial" panose="020B0604020202020204" pitchFamily="34" charset="0"/>
                <a:cs typeface="Arial" panose="020B0604020202020204" pitchFamily="34" charset="0"/>
              </a:rPr>
              <a:t>Final Yarışması sonucunda derece alan projeler için fikri haklar tescil (patent) desteği verilir.</a:t>
            </a:r>
            <a:r>
              <a:rPr kumimoji="0" lang="tr-TR"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Yarışmalarında Birincilik Ödülü Alan Öğrenciler Katılmaktadır.</a:t>
            </a:r>
          </a:p>
        </p:txBody>
      </p:sp>
      <p:sp>
        <p:nvSpPr>
          <p:cNvPr id="18"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 Ortaokul Öğrencileri Araştırma Projeleri Yarışması</a:t>
            </a:r>
          </a:p>
        </p:txBody>
      </p:sp>
      <p:sp>
        <p:nvSpPr>
          <p:cNvPr id="19" name="Dikdörtgen 18"/>
          <p:cNvSpPr/>
          <p:nvPr/>
        </p:nvSpPr>
        <p:spPr>
          <a:xfrm>
            <a:off x="694659" y="671095"/>
            <a:ext cx="10860032" cy="134601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ÖDÜLLER</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24446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8610600" y="6251028"/>
            <a:ext cx="2743200" cy="365125"/>
          </a:xfrm>
        </p:spPr>
        <p:txBody>
          <a:bodyPr/>
          <a:lstStyle/>
          <a:p>
            <a:fld id="{A288FF71-A922-4FBD-81A3-4F1D48B61E9A}" type="slidenum">
              <a:rPr lang="tr-TR" smtClean="0"/>
              <a:t>17</a:t>
            </a:fld>
            <a:endParaRPr lang="tr-TR"/>
          </a:p>
        </p:txBody>
      </p:sp>
      <p:sp>
        <p:nvSpPr>
          <p:cNvPr id="43" name="Metin kutusu 42"/>
          <p:cNvSpPr txBox="1"/>
          <p:nvPr/>
        </p:nvSpPr>
        <p:spPr>
          <a:xfrm>
            <a:off x="7007246" y="3631464"/>
            <a:ext cx="1691511" cy="523220"/>
          </a:xfrm>
          <a:prstGeom prst="rect">
            <a:avLst/>
          </a:prstGeom>
          <a:noFill/>
        </p:spPr>
        <p:txBody>
          <a:bodyPr wrap="square" rtlCol="0">
            <a:spAutoFit/>
          </a:bodyPr>
          <a:lstStyle/>
          <a:p>
            <a:r>
              <a:rPr lang="tr-TR" sz="2800" b="1" dirty="0">
                <a:solidFill>
                  <a:prstClr val="white"/>
                </a:solidFill>
                <a:latin typeface="Arial"/>
              </a:rPr>
              <a:t>İkincilik</a:t>
            </a:r>
          </a:p>
        </p:txBody>
      </p:sp>
      <p:sp>
        <p:nvSpPr>
          <p:cNvPr id="44" name="Metin kutusu 43"/>
          <p:cNvSpPr txBox="1"/>
          <p:nvPr/>
        </p:nvSpPr>
        <p:spPr>
          <a:xfrm>
            <a:off x="7007246" y="4530285"/>
            <a:ext cx="1778331" cy="461665"/>
          </a:xfrm>
          <a:prstGeom prst="rect">
            <a:avLst/>
          </a:prstGeom>
          <a:noFill/>
        </p:spPr>
        <p:txBody>
          <a:bodyPr wrap="square" rtlCol="0">
            <a:spAutoFit/>
          </a:bodyPr>
          <a:lstStyle/>
          <a:p>
            <a:r>
              <a:rPr lang="tr-TR" sz="2400" b="1" dirty="0">
                <a:solidFill>
                  <a:prstClr val="white"/>
                </a:solidFill>
                <a:latin typeface="Arial"/>
              </a:rPr>
              <a:t>Üçüncülük</a:t>
            </a:r>
          </a:p>
        </p:txBody>
      </p:sp>
      <p:sp>
        <p:nvSpPr>
          <p:cNvPr id="45" name="Unvan 1"/>
          <p:cNvSpPr txBox="1">
            <a:spLocks/>
          </p:cNvSpPr>
          <p:nvPr/>
        </p:nvSpPr>
        <p:spPr bwMode="auto">
          <a:xfrm>
            <a:off x="0" y="-9625"/>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Araştırma Projeleri Yarışması</a:t>
            </a:r>
          </a:p>
        </p:txBody>
      </p:sp>
      <p:sp>
        <p:nvSpPr>
          <p:cNvPr id="24" name="1 Başlık"/>
          <p:cNvSpPr>
            <a:spLocks noGrp="1"/>
          </p:cNvSpPr>
          <p:nvPr>
            <p:ph type="title"/>
          </p:nvPr>
        </p:nvSpPr>
        <p:spPr>
          <a:xfrm>
            <a:off x="2366525" y="891888"/>
            <a:ext cx="6712537" cy="706438"/>
          </a:xfrm>
        </p:spPr>
        <p:txBody>
          <a:bodyPr>
            <a:normAutofit fontScale="90000"/>
          </a:bodyPr>
          <a:lstStyle/>
          <a:p>
            <a:pPr algn="ctr">
              <a:defRPr/>
            </a:pPr>
            <a:r>
              <a:rPr lang="tr-TR" sz="2800" b="1" dirty="0">
                <a:solidFill>
                  <a:schemeClr val="accent2">
                    <a:lumMod val="75000"/>
                  </a:schemeClr>
                </a:solidFill>
                <a:latin typeface="Arial" panose="020B0604020202020204" pitchFamily="34" charset="0"/>
                <a:cs typeface="Arial" panose="020B0604020202020204" pitchFamily="34" charset="0"/>
              </a:rPr>
              <a:t>BÖLGESEL YARIŞMALARDA DERECELERE VERİLEN ÖDÜLLER</a:t>
            </a:r>
          </a:p>
        </p:txBody>
      </p:sp>
      <p:sp>
        <p:nvSpPr>
          <p:cNvPr id="46" name="Metin kutusu 45"/>
          <p:cNvSpPr txBox="1"/>
          <p:nvPr/>
        </p:nvSpPr>
        <p:spPr>
          <a:xfrm>
            <a:off x="1734587" y="1864326"/>
            <a:ext cx="2985217"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Öğrenci Ödülleri</a:t>
            </a:r>
          </a:p>
          <a:p>
            <a:pPr algn="ctr"/>
            <a:r>
              <a:rPr lang="tr-TR" sz="2800" b="1" dirty="0">
                <a:latin typeface="Arial" panose="020B0604020202020204" pitchFamily="34" charset="0"/>
                <a:cs typeface="Arial" panose="020B0604020202020204" pitchFamily="34" charset="0"/>
              </a:rPr>
              <a:t>(Kişi Başı)</a:t>
            </a:r>
          </a:p>
        </p:txBody>
      </p:sp>
      <p:sp>
        <p:nvSpPr>
          <p:cNvPr id="47" name="Metin kutusu 46"/>
          <p:cNvSpPr txBox="1"/>
          <p:nvPr/>
        </p:nvSpPr>
        <p:spPr>
          <a:xfrm>
            <a:off x="6605503" y="1860345"/>
            <a:ext cx="3240360"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Danışman Ödülleri</a:t>
            </a:r>
          </a:p>
        </p:txBody>
      </p:sp>
      <p:grpSp>
        <p:nvGrpSpPr>
          <p:cNvPr id="48" name="Grup 47"/>
          <p:cNvGrpSpPr/>
          <p:nvPr/>
        </p:nvGrpSpPr>
        <p:grpSpPr>
          <a:xfrm>
            <a:off x="830576" y="2892976"/>
            <a:ext cx="4986291" cy="2359014"/>
            <a:chOff x="1403649" y="2581046"/>
            <a:chExt cx="6365737" cy="3120377"/>
          </a:xfrm>
        </p:grpSpPr>
        <p:pic>
          <p:nvPicPr>
            <p:cNvPr id="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Metin kutusu 49"/>
            <p:cNvSpPr txBox="1"/>
            <p:nvPr/>
          </p:nvSpPr>
          <p:spPr>
            <a:xfrm>
              <a:off x="2522646" y="2633456"/>
              <a:ext cx="2146130" cy="610666"/>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Birincilik</a:t>
              </a:r>
            </a:p>
          </p:txBody>
        </p:sp>
        <p:sp>
          <p:nvSpPr>
            <p:cNvPr id="51" name="Metin kutusu 50"/>
            <p:cNvSpPr txBox="1"/>
            <p:nvPr/>
          </p:nvSpPr>
          <p:spPr>
            <a:xfrm>
              <a:off x="4538883" y="2581046"/>
              <a:ext cx="3023872" cy="7154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52" name="Metin kutusu 51"/>
            <p:cNvSpPr txBox="1"/>
            <p:nvPr/>
          </p:nvSpPr>
          <p:spPr>
            <a:xfrm>
              <a:off x="2522645" y="3698883"/>
              <a:ext cx="2146132" cy="6920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İkincilik</a:t>
              </a:r>
            </a:p>
          </p:txBody>
        </p:sp>
        <p:sp>
          <p:nvSpPr>
            <p:cNvPr id="53" name="Metin kutusu 52"/>
            <p:cNvSpPr txBox="1"/>
            <p:nvPr/>
          </p:nvSpPr>
          <p:spPr>
            <a:xfrm>
              <a:off x="4463289" y="3669665"/>
              <a:ext cx="3194615" cy="7154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54" name="Metin kutusu 53"/>
            <p:cNvSpPr txBox="1"/>
            <p:nvPr/>
          </p:nvSpPr>
          <p:spPr>
            <a:xfrm>
              <a:off x="2522645" y="4862753"/>
              <a:ext cx="2682056" cy="610666"/>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Üçüncülük</a:t>
              </a:r>
            </a:p>
          </p:txBody>
        </p:sp>
        <p:sp>
          <p:nvSpPr>
            <p:cNvPr id="55" name="Metin kutusu 54"/>
            <p:cNvSpPr txBox="1"/>
            <p:nvPr/>
          </p:nvSpPr>
          <p:spPr>
            <a:xfrm>
              <a:off x="4574771" y="4794613"/>
              <a:ext cx="3194615" cy="7154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grpSp>
      <p:grpSp>
        <p:nvGrpSpPr>
          <p:cNvPr id="56" name="Grup 55"/>
          <p:cNvGrpSpPr/>
          <p:nvPr/>
        </p:nvGrpSpPr>
        <p:grpSpPr>
          <a:xfrm>
            <a:off x="5722794" y="2892974"/>
            <a:ext cx="5619266" cy="2899184"/>
            <a:chOff x="1403649" y="2581045"/>
            <a:chExt cx="5999009" cy="3834885"/>
          </a:xfrm>
        </p:grpSpPr>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412038"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Metin kutusu 57"/>
            <p:cNvSpPr txBox="1"/>
            <p:nvPr/>
          </p:nvSpPr>
          <p:spPr>
            <a:xfrm>
              <a:off x="4169110" y="2581045"/>
              <a:ext cx="3023873" cy="7154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59" name="Metin kutusu 58"/>
            <p:cNvSpPr txBox="1"/>
            <p:nvPr/>
          </p:nvSpPr>
          <p:spPr>
            <a:xfrm>
              <a:off x="4208042" y="3702112"/>
              <a:ext cx="3194616" cy="7154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60" name="Metin kutusu 59"/>
            <p:cNvSpPr txBox="1"/>
            <p:nvPr/>
          </p:nvSpPr>
          <p:spPr>
            <a:xfrm>
              <a:off x="4208042" y="4794613"/>
              <a:ext cx="3194616" cy="7154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61" name="Metin kutusu 60"/>
            <p:cNvSpPr txBox="1"/>
            <p:nvPr/>
          </p:nvSpPr>
          <p:spPr>
            <a:xfrm>
              <a:off x="2843808" y="5805264"/>
              <a:ext cx="864096" cy="610666"/>
            </a:xfrm>
            <a:prstGeom prst="rect">
              <a:avLst/>
            </a:prstGeom>
            <a:noFill/>
          </p:spPr>
          <p:txBody>
            <a:bodyPr wrap="square" rtlCol="0">
              <a:spAutoFit/>
            </a:bodyPr>
            <a:lstStyle/>
            <a:p>
              <a:r>
                <a:rPr lang="tr-TR" sz="1200" b="1" dirty="0">
                  <a:solidFill>
                    <a:schemeClr val="bg1"/>
                  </a:solidFill>
                  <a:latin typeface="Arial" panose="020B0604020202020204" pitchFamily="34" charset="0"/>
                  <a:cs typeface="Arial" panose="020B0604020202020204" pitchFamily="34" charset="0"/>
                </a:rPr>
                <a:t>TEŞVİK ÖDÜLÜ</a:t>
              </a:r>
            </a:p>
          </p:txBody>
        </p:sp>
      </p:grpSp>
      <p:sp>
        <p:nvSpPr>
          <p:cNvPr id="62" name="Metin kutusu 61"/>
          <p:cNvSpPr txBox="1"/>
          <p:nvPr/>
        </p:nvSpPr>
        <p:spPr>
          <a:xfrm>
            <a:off x="6728113" y="2932598"/>
            <a:ext cx="1495794" cy="461665"/>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Birincilik</a:t>
            </a:r>
          </a:p>
        </p:txBody>
      </p:sp>
      <p:sp>
        <p:nvSpPr>
          <p:cNvPr id="63" name="Metin kutusu 62"/>
          <p:cNvSpPr txBox="1"/>
          <p:nvPr/>
        </p:nvSpPr>
        <p:spPr>
          <a:xfrm>
            <a:off x="6728113" y="3747026"/>
            <a:ext cx="1681068" cy="523220"/>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İkincilik</a:t>
            </a:r>
          </a:p>
        </p:txBody>
      </p:sp>
      <p:sp>
        <p:nvSpPr>
          <p:cNvPr id="64" name="Metin kutusu 63"/>
          <p:cNvSpPr txBox="1"/>
          <p:nvPr/>
        </p:nvSpPr>
        <p:spPr>
          <a:xfrm>
            <a:off x="6684719" y="4624739"/>
            <a:ext cx="2100858" cy="461665"/>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Üçüncülük</a:t>
            </a:r>
          </a:p>
        </p:txBody>
      </p:sp>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71410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18</a:t>
            </a:fld>
            <a:endParaRPr lang="tr-TR" dirty="0"/>
          </a:p>
        </p:txBody>
      </p:sp>
      <p:sp>
        <p:nvSpPr>
          <p:cNvPr id="5" name="1 Başlık"/>
          <p:cNvSpPr txBox="1">
            <a:spLocks/>
          </p:cNvSpPr>
          <p:nvPr/>
        </p:nvSpPr>
        <p:spPr bwMode="auto">
          <a:xfrm>
            <a:off x="2394996" y="645539"/>
            <a:ext cx="67125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a:defRPr/>
            </a:pPr>
            <a:r>
              <a:rPr lang="tr-TR" sz="2800" dirty="0">
                <a:solidFill>
                  <a:schemeClr val="accent2">
                    <a:lumMod val="75000"/>
                  </a:schemeClr>
                </a:solidFill>
                <a:latin typeface="Arial" panose="020B0604020202020204" pitchFamily="34" charset="0"/>
                <a:cs typeface="Arial" panose="020B0604020202020204" pitchFamily="34" charset="0"/>
              </a:rPr>
              <a:t>FİNAL YARIŞMASINDA </a:t>
            </a:r>
          </a:p>
          <a:p>
            <a:pPr algn="ctr">
              <a:defRPr/>
            </a:pPr>
            <a:r>
              <a:rPr lang="tr-TR" sz="2800" dirty="0">
                <a:solidFill>
                  <a:schemeClr val="accent2">
                    <a:lumMod val="75000"/>
                  </a:schemeClr>
                </a:solidFill>
                <a:latin typeface="Arial" panose="020B0604020202020204" pitchFamily="34" charset="0"/>
                <a:cs typeface="Arial" panose="020B0604020202020204" pitchFamily="34" charset="0"/>
              </a:rPr>
              <a:t>DERECELERE VERİLEN ÖDÜLLER</a:t>
            </a:r>
          </a:p>
        </p:txBody>
      </p:sp>
      <p:sp>
        <p:nvSpPr>
          <p:cNvPr id="6" name="Metin kutusu 5"/>
          <p:cNvSpPr txBox="1"/>
          <p:nvPr/>
        </p:nvSpPr>
        <p:spPr>
          <a:xfrm>
            <a:off x="1855778" y="1515670"/>
            <a:ext cx="2985217"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Öğrenci Ödülleri</a:t>
            </a:r>
          </a:p>
          <a:p>
            <a:pPr algn="ctr"/>
            <a:r>
              <a:rPr lang="tr-TR" sz="2800" b="1" dirty="0">
                <a:latin typeface="Arial" panose="020B0604020202020204" pitchFamily="34" charset="0"/>
                <a:cs typeface="Arial" panose="020B0604020202020204" pitchFamily="34" charset="0"/>
              </a:rPr>
              <a:t>(Proje Başı)</a:t>
            </a:r>
          </a:p>
        </p:txBody>
      </p:sp>
      <p:sp>
        <p:nvSpPr>
          <p:cNvPr id="7" name="Metin kutusu 6"/>
          <p:cNvSpPr txBox="1"/>
          <p:nvPr/>
        </p:nvSpPr>
        <p:spPr>
          <a:xfrm>
            <a:off x="6699980" y="1522671"/>
            <a:ext cx="3240360"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Danışman Ödülleri</a:t>
            </a:r>
          </a:p>
        </p:txBody>
      </p:sp>
      <p:grpSp>
        <p:nvGrpSpPr>
          <p:cNvPr id="8" name="Grup 7"/>
          <p:cNvGrpSpPr/>
          <p:nvPr/>
        </p:nvGrpSpPr>
        <p:grpSpPr>
          <a:xfrm>
            <a:off x="926829" y="2625288"/>
            <a:ext cx="4868761" cy="2339694"/>
            <a:chOff x="1403649" y="2605778"/>
            <a:chExt cx="6215693" cy="309564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2428640" y="2633456"/>
              <a:ext cx="2146130" cy="610666"/>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Birincilik</a:t>
              </a:r>
            </a:p>
          </p:txBody>
        </p:sp>
        <p:sp>
          <p:nvSpPr>
            <p:cNvPr id="11" name="Metin kutusu 10"/>
            <p:cNvSpPr txBox="1"/>
            <p:nvPr/>
          </p:nvSpPr>
          <p:spPr>
            <a:xfrm>
              <a:off x="4411190" y="2605778"/>
              <a:ext cx="3176014" cy="715488"/>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12" name="Metin kutusu 11"/>
            <p:cNvSpPr txBox="1"/>
            <p:nvPr/>
          </p:nvSpPr>
          <p:spPr>
            <a:xfrm>
              <a:off x="2428639" y="3679343"/>
              <a:ext cx="2146132" cy="6920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İkincilik</a:t>
              </a:r>
            </a:p>
          </p:txBody>
        </p:sp>
        <p:sp>
          <p:nvSpPr>
            <p:cNvPr id="13" name="Metin kutusu 12"/>
            <p:cNvSpPr txBox="1"/>
            <p:nvPr/>
          </p:nvSpPr>
          <p:spPr>
            <a:xfrm>
              <a:off x="4407251" y="3685835"/>
              <a:ext cx="3194616" cy="715488"/>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14" name="Metin kutusu 13"/>
            <p:cNvSpPr txBox="1"/>
            <p:nvPr/>
          </p:nvSpPr>
          <p:spPr>
            <a:xfrm>
              <a:off x="2371814" y="4894400"/>
              <a:ext cx="2682056" cy="610665"/>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Üçüncülük</a:t>
              </a:r>
            </a:p>
          </p:txBody>
        </p:sp>
        <p:sp>
          <p:nvSpPr>
            <p:cNvPr id="15" name="Metin kutusu 14"/>
            <p:cNvSpPr txBox="1"/>
            <p:nvPr/>
          </p:nvSpPr>
          <p:spPr>
            <a:xfrm>
              <a:off x="4424726" y="4822048"/>
              <a:ext cx="3194616" cy="692271"/>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gr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29" y="5203966"/>
            <a:ext cx="4581655" cy="53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Metin kutusu 16"/>
          <p:cNvSpPr txBox="1"/>
          <p:nvPr/>
        </p:nvSpPr>
        <p:spPr>
          <a:xfrm>
            <a:off x="1685194" y="5203966"/>
            <a:ext cx="2100858" cy="461542"/>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Teşvik</a:t>
            </a:r>
          </a:p>
        </p:txBody>
      </p:sp>
      <p:sp>
        <p:nvSpPr>
          <p:cNvPr id="18" name="Metin kutusu 17"/>
          <p:cNvSpPr txBox="1"/>
          <p:nvPr/>
        </p:nvSpPr>
        <p:spPr>
          <a:xfrm>
            <a:off x="3247471" y="5161177"/>
            <a:ext cx="2502347" cy="523220"/>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grpSp>
        <p:nvGrpSpPr>
          <p:cNvPr id="19" name="Grup 18"/>
          <p:cNvGrpSpPr/>
          <p:nvPr/>
        </p:nvGrpSpPr>
        <p:grpSpPr>
          <a:xfrm>
            <a:off x="6041918" y="2669620"/>
            <a:ext cx="4855073" cy="2339694"/>
            <a:chOff x="1403649" y="2605778"/>
            <a:chExt cx="6198218" cy="3095645"/>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Metin kutusu 20"/>
            <p:cNvSpPr txBox="1"/>
            <p:nvPr/>
          </p:nvSpPr>
          <p:spPr>
            <a:xfrm>
              <a:off x="2428640" y="2633456"/>
              <a:ext cx="2146130" cy="610666"/>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Birincilik</a:t>
              </a:r>
            </a:p>
          </p:txBody>
        </p:sp>
        <p:sp>
          <p:nvSpPr>
            <p:cNvPr id="22" name="Metin kutusu 21"/>
            <p:cNvSpPr txBox="1"/>
            <p:nvPr/>
          </p:nvSpPr>
          <p:spPr>
            <a:xfrm>
              <a:off x="4411190" y="2605778"/>
              <a:ext cx="3176014" cy="715488"/>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23" name="Metin kutusu 22"/>
            <p:cNvSpPr txBox="1"/>
            <p:nvPr/>
          </p:nvSpPr>
          <p:spPr>
            <a:xfrm>
              <a:off x="2428639" y="3679343"/>
              <a:ext cx="2146132" cy="692087"/>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İkincilik</a:t>
              </a:r>
            </a:p>
          </p:txBody>
        </p:sp>
        <p:sp>
          <p:nvSpPr>
            <p:cNvPr id="24" name="Metin kutusu 23"/>
            <p:cNvSpPr txBox="1"/>
            <p:nvPr/>
          </p:nvSpPr>
          <p:spPr>
            <a:xfrm>
              <a:off x="4407251" y="3685835"/>
              <a:ext cx="3194616" cy="715488"/>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25" name="Metin kutusu 24"/>
            <p:cNvSpPr txBox="1"/>
            <p:nvPr/>
          </p:nvSpPr>
          <p:spPr>
            <a:xfrm>
              <a:off x="2371814" y="4894400"/>
              <a:ext cx="2682056" cy="610665"/>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Üçüncülük</a:t>
              </a:r>
            </a:p>
          </p:txBody>
        </p:sp>
        <p:sp>
          <p:nvSpPr>
            <p:cNvPr id="26" name="Metin kutusu 25"/>
            <p:cNvSpPr txBox="1"/>
            <p:nvPr/>
          </p:nvSpPr>
          <p:spPr>
            <a:xfrm>
              <a:off x="4407251" y="4828418"/>
              <a:ext cx="3194616" cy="692271"/>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grpSp>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918" y="5248298"/>
            <a:ext cx="4581655" cy="53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Metin kutusu 27"/>
          <p:cNvSpPr txBox="1"/>
          <p:nvPr/>
        </p:nvSpPr>
        <p:spPr>
          <a:xfrm>
            <a:off x="6778697" y="5250380"/>
            <a:ext cx="1392714" cy="461542"/>
          </a:xfrm>
          <a:prstGeom prst="rect">
            <a:avLst/>
          </a:prstGeom>
          <a:noFill/>
        </p:spPr>
        <p:txBody>
          <a:bodyPr wrap="square" rtlCol="0">
            <a:spAutoFit/>
          </a:bodyPr>
          <a:lstStyle/>
          <a:p>
            <a:r>
              <a:rPr lang="tr-TR" sz="2400" b="1" dirty="0">
                <a:solidFill>
                  <a:schemeClr val="bg1"/>
                </a:solidFill>
                <a:latin typeface="Arial" panose="020B0604020202020204" pitchFamily="34" charset="0"/>
                <a:cs typeface="Arial" panose="020B0604020202020204" pitchFamily="34" charset="0"/>
              </a:rPr>
              <a:t>Teşvik</a:t>
            </a:r>
          </a:p>
        </p:txBody>
      </p:sp>
      <p:sp>
        <p:nvSpPr>
          <p:cNvPr id="29" name="Metin kutusu 28"/>
          <p:cNvSpPr txBox="1"/>
          <p:nvPr/>
        </p:nvSpPr>
        <p:spPr>
          <a:xfrm>
            <a:off x="8320160" y="5208380"/>
            <a:ext cx="2502347" cy="523220"/>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 TL</a:t>
            </a:r>
          </a:p>
        </p:txBody>
      </p:sp>
      <p:sp>
        <p:nvSpPr>
          <p:cNvPr id="30"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 Öğrencileri Araştırma Projeleri Yarışması</a:t>
            </a:r>
          </a:p>
        </p:txBody>
      </p:sp>
      <p:pic>
        <p:nvPicPr>
          <p:cNvPr id="33" name="Resim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3624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 Ortaokul Öğrencileri Araştırma Projeleri Yarışması</a:t>
            </a:r>
          </a:p>
        </p:txBody>
      </p:sp>
      <p:sp>
        <p:nvSpPr>
          <p:cNvPr id="19" name="Dikdörtgen 18"/>
          <p:cNvSpPr/>
          <p:nvPr/>
        </p:nvSpPr>
        <p:spPr>
          <a:xfrm>
            <a:off x="694659" y="671095"/>
            <a:ext cx="10860032" cy="134601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a:lnSpc>
                <a:spcPct val="90000"/>
              </a:lnSpc>
              <a:spcBef>
                <a:spcPts val="1000"/>
              </a:spcBef>
              <a:defRPr/>
            </a:pPr>
            <a:r>
              <a:rPr kumimoji="0" lang="tr-TR"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2023 YILINDA PROGRAMDA YAPILAN GÜNCELLEMELER</a:t>
            </a:r>
          </a:p>
          <a:p>
            <a:pPr>
              <a:lnSpc>
                <a:spcPct val="90000"/>
              </a:lnSpc>
              <a:spcBef>
                <a:spcPts val="1000"/>
              </a:spcBef>
              <a:defRPr/>
            </a:pPr>
            <a:endParaRPr kumimoji="0" lang="tr-TR"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2" name="Resim 1">
            <a:extLst>
              <a:ext uri="{FF2B5EF4-FFF2-40B4-BE49-F238E27FC236}">
                <a16:creationId xmlns:a16="http://schemas.microsoft.com/office/drawing/2014/main" id="{057A322B-5C5C-E2B9-E6F3-CBD9C5CB9C57}"/>
              </a:ext>
            </a:extLst>
          </p:cNvPr>
          <p:cNvPicPr>
            <a:picLocks noChangeAspect="1"/>
          </p:cNvPicPr>
          <p:nvPr/>
        </p:nvPicPr>
        <p:blipFill>
          <a:blip r:embed="rId3"/>
          <a:stretch>
            <a:fillRect/>
          </a:stretch>
        </p:blipFill>
        <p:spPr>
          <a:xfrm>
            <a:off x="1042988" y="2065901"/>
            <a:ext cx="9986962" cy="3863412"/>
          </a:xfrm>
          <a:prstGeom prst="rect">
            <a:avLst/>
          </a:prstGeom>
        </p:spPr>
      </p:pic>
    </p:spTree>
    <p:extLst>
      <p:ext uri="{BB962C8B-B14F-4D97-AF65-F5344CB8AC3E}">
        <p14:creationId xmlns:p14="http://schemas.microsoft.com/office/powerpoint/2010/main" val="257480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a:t>
            </a:fld>
            <a:endParaRPr lang="tr-T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 Öğrencileri Araştırma Projeleri Yarışması</a:t>
            </a:r>
          </a:p>
        </p:txBody>
      </p:sp>
      <p:sp>
        <p:nvSpPr>
          <p:cNvPr id="7" name="Dikdörtgen 6"/>
          <p:cNvSpPr/>
          <p:nvPr/>
        </p:nvSpPr>
        <p:spPr>
          <a:xfrm>
            <a:off x="183450" y="645074"/>
            <a:ext cx="2690801" cy="400110"/>
          </a:xfrm>
          <a:prstGeom prst="rect">
            <a:avLst/>
          </a:prstGeom>
        </p:spPr>
        <p:txBody>
          <a:bodyPr wrap="none">
            <a:spAutoFit/>
          </a:bodyPr>
          <a:lstStyle/>
          <a:p>
            <a:r>
              <a:rPr lang="tr-TR" sz="2000" b="1" dirty="0">
                <a:solidFill>
                  <a:srgbClr val="B31217"/>
                </a:solidFill>
                <a:latin typeface="Arial" panose="020B0604020202020204" pitchFamily="34" charset="0"/>
                <a:ea typeface="Calibri" panose="020F0502020204030204" pitchFamily="34" charset="0"/>
                <a:cs typeface="Arial" panose="020B0604020202020204" pitchFamily="34" charset="0"/>
              </a:rPr>
              <a:t>YARIŞMANIN AMACI</a:t>
            </a:r>
            <a:endParaRPr lang="tr-TR" sz="2000" b="1" dirty="0">
              <a:latin typeface="Arial" panose="020B0604020202020204" pitchFamily="34" charset="0"/>
              <a:cs typeface="Arial" panose="020B0604020202020204" pitchFamily="34" charset="0"/>
            </a:endParaRPr>
          </a:p>
        </p:txBody>
      </p:sp>
      <p:sp>
        <p:nvSpPr>
          <p:cNvPr id="8" name="Dikdörtgen 7"/>
          <p:cNvSpPr/>
          <p:nvPr/>
        </p:nvSpPr>
        <p:spPr>
          <a:xfrm>
            <a:off x="183450" y="1110559"/>
            <a:ext cx="11367484" cy="1366528"/>
          </a:xfrm>
          <a:prstGeom prst="rect">
            <a:avLst/>
          </a:prstGeom>
        </p:spPr>
        <p:txBody>
          <a:bodyPr wrap="square">
            <a:spAutoFit/>
          </a:bodyPr>
          <a:lstStyle/>
          <a:p>
            <a:pPr marR="20320" algn="just">
              <a:lnSpc>
                <a:spcPct val="115000"/>
              </a:lnSpc>
              <a:spcBef>
                <a:spcPts val="600"/>
              </a:spcBef>
              <a:spcAft>
                <a:spcPts val="1000"/>
              </a:spcAft>
              <a:buClr>
                <a:srgbClr val="B31217"/>
              </a:buClr>
            </a:pPr>
            <a:r>
              <a:rPr lang="tr-TR" dirty="0">
                <a:latin typeface="Arial" panose="020B0604020202020204" pitchFamily="34" charset="0"/>
                <a:ea typeface="Arial" panose="020B0604020202020204" pitchFamily="34" charset="0"/>
              </a:rPr>
              <a:t>Ortaokul öğrenimine devam etmekte olan öğrencileri temel, sosyal ve uygulamalı bilim alanlarında çalışmalar yapmaya teşvik etmek, çalışmalarını yönlendirmek ve bilimsel gelişmelerine katkıda bulunmak amacıyla TÜBİTAK, Bilim İnsanı Destek Programları Başkanlığı’nca ORTAOKUL ÖĞRENCİLERİ ARAŞTIRMA PROJELERİ YARIŞMASI her yıl düzenlenecektir.</a:t>
            </a:r>
          </a:p>
        </p:txBody>
      </p:sp>
      <p:sp>
        <p:nvSpPr>
          <p:cNvPr id="10" name="Dikdörtgen 9"/>
          <p:cNvSpPr/>
          <p:nvPr/>
        </p:nvSpPr>
        <p:spPr>
          <a:xfrm>
            <a:off x="183450" y="2568518"/>
            <a:ext cx="4161909" cy="400110"/>
          </a:xfrm>
          <a:prstGeom prst="rect">
            <a:avLst/>
          </a:prstGeom>
        </p:spPr>
        <p:txBody>
          <a:bodyPr wrap="none">
            <a:spAutoFit/>
          </a:bodyPr>
          <a:lstStyle/>
          <a:p>
            <a:r>
              <a:rPr lang="tr-TR" sz="2000" b="1" dirty="0">
                <a:solidFill>
                  <a:srgbClr val="B31217"/>
                </a:solidFill>
                <a:latin typeface="Arial" panose="020B0604020202020204" pitchFamily="34" charset="0"/>
                <a:ea typeface="Calibri" panose="020F0502020204030204" pitchFamily="34" charset="0"/>
                <a:cs typeface="Arial" panose="020B0604020202020204" pitchFamily="34" charset="0"/>
              </a:rPr>
              <a:t>BAŞVURU VE SERGİ TARİHLERİ</a:t>
            </a:r>
          </a:p>
        </p:txBody>
      </p:sp>
      <p:sp>
        <p:nvSpPr>
          <p:cNvPr id="11" name="Dikdörtgen 10"/>
          <p:cNvSpPr/>
          <p:nvPr/>
        </p:nvSpPr>
        <p:spPr>
          <a:xfrm>
            <a:off x="183450" y="2965347"/>
            <a:ext cx="10872477" cy="729430"/>
          </a:xfrm>
          <a:prstGeom prst="rect">
            <a:avLst/>
          </a:prstGeom>
        </p:spPr>
        <p:txBody>
          <a:bodyPr wrap="square">
            <a:spAutoFit/>
          </a:bodyPr>
          <a:lstStyle/>
          <a:p>
            <a:pPr marR="20320" algn="just">
              <a:lnSpc>
                <a:spcPct val="115000"/>
              </a:lnSpc>
              <a:spcBef>
                <a:spcPts val="600"/>
              </a:spcBef>
              <a:spcAft>
                <a:spcPts val="1000"/>
              </a:spcAft>
              <a:buClr>
                <a:srgbClr val="B31217"/>
              </a:buClr>
            </a:pPr>
            <a:r>
              <a:rPr lang="tr-TR" dirty="0">
                <a:latin typeface="Arial" panose="020B0604020202020204" pitchFamily="34" charset="0"/>
                <a:ea typeface="Arial" panose="020B0604020202020204" pitchFamily="34" charset="0"/>
              </a:rPr>
              <a:t>Yarışma için yılda bir kez başvuru alınır. Yarışma kapsamında önce 12 bölge merkezinde bölge sergisi düzenlenir, sonrasında final sergisi yapılır. Aşağıdaki şekil 2’de süreç özetlenmiştir.</a:t>
            </a:r>
            <a:endParaRPr lang="tr-TR" dirty="0">
              <a:effectLst/>
              <a:latin typeface="Arial" panose="020B0604020202020204" pitchFamily="34" charset="0"/>
              <a:ea typeface="Arial" panose="020B0604020202020204" pitchFamily="34" charset="0"/>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2" name="Resim 11">
            <a:extLst>
              <a:ext uri="{FF2B5EF4-FFF2-40B4-BE49-F238E27FC236}">
                <a16:creationId xmlns:a16="http://schemas.microsoft.com/office/drawing/2014/main" id="{8744DE82-3090-0497-74F1-D02C857E0D20}"/>
              </a:ext>
            </a:extLst>
          </p:cNvPr>
          <p:cNvPicPr>
            <a:picLocks noChangeAspect="1"/>
          </p:cNvPicPr>
          <p:nvPr/>
        </p:nvPicPr>
        <p:blipFill>
          <a:blip r:embed="rId3"/>
          <a:stretch>
            <a:fillRect/>
          </a:stretch>
        </p:blipFill>
        <p:spPr>
          <a:xfrm>
            <a:off x="496957" y="4183037"/>
            <a:ext cx="9959008" cy="1840076"/>
          </a:xfrm>
          <a:prstGeom prst="rect">
            <a:avLst/>
          </a:prstGeom>
        </p:spPr>
      </p:pic>
    </p:spTree>
    <p:extLst>
      <p:ext uri="{BB962C8B-B14F-4D97-AF65-F5344CB8AC3E}">
        <p14:creationId xmlns:p14="http://schemas.microsoft.com/office/powerpoint/2010/main" val="326749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 Ortaokul Öğrencileri Araştırma Projeleri Yarışması</a:t>
            </a:r>
          </a:p>
        </p:txBody>
      </p:sp>
      <p:sp>
        <p:nvSpPr>
          <p:cNvPr id="7" name="Unvan 1"/>
          <p:cNvSpPr>
            <a:spLocks noGrp="1"/>
          </p:cNvSpPr>
          <p:nvPr>
            <p:ph type="title"/>
          </p:nvPr>
        </p:nvSpPr>
        <p:spPr>
          <a:xfrm>
            <a:off x="838200" y="2531110"/>
            <a:ext cx="10515600" cy="1325563"/>
          </a:xfrm>
        </p:spPr>
        <p:txBody>
          <a:bodyPr/>
          <a:lstStyle/>
          <a:p>
            <a:pPr algn="ctr"/>
            <a:r>
              <a:rPr lang="tr-TR" dirty="0">
                <a:latin typeface="Arial" panose="020B0604020202020204" pitchFamily="34" charset="0"/>
                <a:cs typeface="Arial" panose="020B0604020202020204" pitchFamily="34" charset="0"/>
              </a:rPr>
              <a:t>TEŞEKKÜRLER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247648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075" y="1130885"/>
            <a:ext cx="3587492" cy="3587492"/>
          </a:xfrm>
          <a:prstGeom prst="rect">
            <a:avLst/>
          </a:prstGeom>
        </p:spPr>
      </p:pic>
      <p:sp>
        <p:nvSpPr>
          <p:cNvPr id="8" name="Metin kutusu 7"/>
          <p:cNvSpPr txBox="1"/>
          <p:nvPr/>
        </p:nvSpPr>
        <p:spPr>
          <a:xfrm>
            <a:off x="63949" y="1029287"/>
            <a:ext cx="8356125" cy="5857950"/>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Yarışmaya, Türkiye ve KKTC’de öğrenim gören tüm ortaokul öğrencileri katılabilir.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Yarışmaya </a:t>
            </a:r>
            <a:r>
              <a:rPr lang="tr-TR" b="1" dirty="0">
                <a:latin typeface="Arial" panose="020B0604020202020204" pitchFamily="34" charset="0"/>
                <a:cs typeface="Arial" panose="020B0604020202020204" pitchFamily="34" charset="0"/>
              </a:rPr>
              <a:t>her öğrenci yalnızca bir proje </a:t>
            </a:r>
            <a:r>
              <a:rPr lang="tr-TR" dirty="0">
                <a:latin typeface="Arial" panose="020B0604020202020204" pitchFamily="34" charset="0"/>
                <a:cs typeface="Arial" panose="020B0604020202020204" pitchFamily="34" charset="0"/>
              </a:rPr>
              <a:t>ile katılabilir ve her proje </a:t>
            </a:r>
            <a:r>
              <a:rPr lang="tr-TR" b="1" dirty="0">
                <a:latin typeface="Arial" panose="020B0604020202020204" pitchFamily="34" charset="0"/>
                <a:cs typeface="Arial" panose="020B0604020202020204" pitchFamily="34" charset="0"/>
              </a:rPr>
              <a:t>en çok üç öğrenci tarafından </a:t>
            </a:r>
            <a:r>
              <a:rPr lang="tr-TR" dirty="0">
                <a:latin typeface="Arial" panose="020B0604020202020204" pitchFamily="34" charset="0"/>
                <a:cs typeface="Arial" panose="020B0604020202020204" pitchFamily="34" charset="0"/>
              </a:rPr>
              <a:t>hazırlanır.</a:t>
            </a:r>
          </a:p>
          <a:p>
            <a:pPr marL="171450" indent="-171450" algn="just">
              <a:lnSpc>
                <a:spcPct val="150000"/>
              </a:lnSpc>
              <a:buFont typeface="Wingdings" panose="05000000000000000000" pitchFamily="2" charset="2"/>
              <a:buChar char="§"/>
            </a:pPr>
            <a:r>
              <a:rPr lang="tr-TR" b="1" dirty="0">
                <a:latin typeface="Arial" panose="020B0604020202020204" pitchFamily="34" charset="0"/>
                <a:cs typeface="Arial" panose="020B0604020202020204" pitchFamily="34" charset="0"/>
              </a:rPr>
              <a:t>Bir projede sadece bir danışman </a:t>
            </a:r>
            <a:r>
              <a:rPr lang="tr-TR" dirty="0">
                <a:latin typeface="Arial" panose="020B0604020202020204" pitchFamily="34" charset="0"/>
                <a:cs typeface="Arial" panose="020B0604020202020204" pitchFamily="34" charset="0"/>
              </a:rPr>
              <a:t>görev alabilir ve danışman birden fazla projeye danışmanlık yapabilir. Danışman için alan sınırlaması yoktur. Projede danışman olması zorunludur.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Yarışmaya başvuruda bulunacak bir projedeki öğrenciler ve danışman farklı okullardan olabilir.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Projelerin, öğrencilerin özgün düşüncelerinden kaynaklanması, kendileri tarafından şekillendirilmiş, danışarak ama kendi bilgi ve becerileri ile yapılması gerekmektedir. Fikir aşamasında veya devam etmekte olan projelerle yarışmaya başvuru yapılmaz. Projelerin, Proje Rehberinde belirtilen formatta ve sonlandırılmış olarak yarışmaya başvurusunun yapılması gerekir.  </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3</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 Öğrencileri Araştırma Projeleri Yarışması</a:t>
            </a:r>
          </a:p>
        </p:txBody>
      </p:sp>
      <p:sp>
        <p:nvSpPr>
          <p:cNvPr id="7" name="Metin kutusu 6"/>
          <p:cNvSpPr txBox="1"/>
          <p:nvPr/>
        </p:nvSpPr>
        <p:spPr>
          <a:xfrm>
            <a:off x="127899" y="575010"/>
            <a:ext cx="8729023" cy="837217"/>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KOŞULLARI</a:t>
            </a:r>
          </a:p>
          <a:p>
            <a:pPr algn="just">
              <a:lnSpc>
                <a:spcPct val="150000"/>
              </a:lnSpc>
            </a:pPr>
            <a:endParaRPr lang="tr-TR" sz="1400" dirty="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285070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05" y="1130885"/>
            <a:ext cx="3587492" cy="3587492"/>
          </a:xfrm>
          <a:prstGeom prst="rect">
            <a:avLst/>
          </a:prstGeom>
        </p:spPr>
      </p:pic>
      <p:sp>
        <p:nvSpPr>
          <p:cNvPr id="8" name="Metin kutusu 7"/>
          <p:cNvSpPr txBox="1"/>
          <p:nvPr/>
        </p:nvSpPr>
        <p:spPr>
          <a:xfrm>
            <a:off x="127898" y="1182340"/>
            <a:ext cx="8347505" cy="5442452"/>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Aynı ya da başka isimlerle ve/veya aynı ya da benzer içerikle (konuyla) herhangi bir proje yarışmasına, bu yarışmanın son başvuru tarihinden önce başvurusu yapılmış veya katılmış projelerle bu yarışmaya başvuru yapılamaz. Bu kurala uymadığı tespit edilen projeler, hangi aşamada olursa olsun yarışmadan elenir.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Başvuru 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ya da enjeksiyon yoluyla etkisi kesin olarak bilinmeyen tehlikeli ve yabancı madde verilmesi, sağlığı tehdit eden deneyler yapılması durumlarında proje başvuruları hangi aşamada olursa olsun yarışmadan elenir.</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4</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 Ortaokul Öğrencileri Araştırma Projeleri Yarışması</a:t>
            </a:r>
          </a:p>
        </p:txBody>
      </p:sp>
      <p:sp>
        <p:nvSpPr>
          <p:cNvPr id="7" name="Metin kutusu 6"/>
          <p:cNvSpPr txBox="1"/>
          <p:nvPr/>
        </p:nvSpPr>
        <p:spPr>
          <a:xfrm>
            <a:off x="127898" y="601091"/>
            <a:ext cx="8729023" cy="837217"/>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KOŞULLARI</a:t>
            </a:r>
          </a:p>
          <a:p>
            <a:pPr algn="just">
              <a:lnSpc>
                <a:spcPct val="150000"/>
              </a:lnSpc>
            </a:pPr>
            <a:endParaRPr lang="tr-TR" sz="1400" dirty="0">
              <a:latin typeface="Arial" panose="020B0604020202020204" pitchFamily="34" charset="0"/>
              <a:cs typeface="Arial" panose="020B0604020202020204" pitchFamily="34" charset="0"/>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53521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075" y="1130885"/>
            <a:ext cx="3587492" cy="3587492"/>
          </a:xfrm>
          <a:prstGeom prst="rect">
            <a:avLst/>
          </a:prstGeom>
        </p:spPr>
      </p:pic>
      <p:sp>
        <p:nvSpPr>
          <p:cNvPr id="8" name="Metin kutusu 7"/>
          <p:cNvSpPr txBox="1"/>
          <p:nvPr/>
        </p:nvSpPr>
        <p:spPr>
          <a:xfrm>
            <a:off x="63949" y="1029287"/>
            <a:ext cx="8356125" cy="4611519"/>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Proje hazırlığında kullanılması planlanan veri toplama araçlarının (test, anket, görüşme formu, vb.) elektronik başvuru sistemine PDF formatında yüklenmesi gerekir. Milli Eğitim Bakanlığına bağlı kurumlarda yapılacak veri toplama çalışmalarında kullanılacak araçlarının uygulanabilirliğine ilişkin il/ilçe milli eğitim müdürlüğünden alınmış </a:t>
            </a:r>
            <a:r>
              <a:rPr lang="tr-TR" b="1" dirty="0">
                <a:latin typeface="Arial" panose="020B0604020202020204" pitchFamily="34" charset="0"/>
                <a:cs typeface="Arial" panose="020B0604020202020204" pitchFamily="34" charset="0"/>
              </a:rPr>
              <a:t>izin belgesinin </a:t>
            </a:r>
            <a:r>
              <a:rPr lang="tr-TR" dirty="0">
                <a:latin typeface="Arial" panose="020B0604020202020204" pitchFamily="34" charset="0"/>
                <a:cs typeface="Arial" panose="020B0604020202020204" pitchFamily="34" charset="0"/>
              </a:rPr>
              <a:t>taratılarak sisteme yüklenmesi gerekir.</a:t>
            </a:r>
          </a:p>
          <a:p>
            <a:pPr marL="171450" indent="-171450" algn="just">
              <a:lnSpc>
                <a:spcPct val="150000"/>
              </a:lnSpc>
              <a:buFont typeface="Wingdings" panose="05000000000000000000" pitchFamily="2" charset="2"/>
              <a:buChar char="§"/>
            </a:pPr>
            <a:r>
              <a:rPr lang="tr-TR" dirty="0">
                <a:latin typeface="Arial" panose="020B0604020202020204" pitchFamily="34" charset="0"/>
                <a:cs typeface="Arial" panose="020B0604020202020204" pitchFamily="34" charset="0"/>
              </a:rPr>
              <a:t>Projeler başvuru yapılan ana alanda görevlendirilecek jüri tarafından değerlendirilecek olup, proje içeriğinin tematik alanla olan ilişkisi değerlendirmede etkili olacaktır. Başvuru aşamasında yapılan ana alan ve tematik alan seçimlerinde başvuru süreci bittikten sonra değişiklik yapılmayacaktır. </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5</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 Öğrencileri Araştırma Projeleri Yarışması</a:t>
            </a:r>
          </a:p>
        </p:txBody>
      </p:sp>
      <p:sp>
        <p:nvSpPr>
          <p:cNvPr id="7" name="Metin kutusu 6"/>
          <p:cNvSpPr txBox="1"/>
          <p:nvPr/>
        </p:nvSpPr>
        <p:spPr>
          <a:xfrm>
            <a:off x="127899" y="575010"/>
            <a:ext cx="8729023" cy="837217"/>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KOŞULLARI</a:t>
            </a:r>
          </a:p>
          <a:p>
            <a:pPr algn="just">
              <a:lnSpc>
                <a:spcPct val="150000"/>
              </a:lnSpc>
            </a:pPr>
            <a:endParaRPr lang="tr-TR" sz="1400" dirty="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38008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6</a:t>
            </a:fld>
            <a:endParaRPr lang="tr-TR" dirty="0"/>
          </a:p>
        </p:txBody>
      </p:sp>
      <p:sp>
        <p:nvSpPr>
          <p:cNvPr id="5" name="Metin kutusu 4"/>
          <p:cNvSpPr txBox="1"/>
          <p:nvPr/>
        </p:nvSpPr>
        <p:spPr>
          <a:xfrm>
            <a:off x="189807" y="622300"/>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İŞLEMLERİ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Araştırma Projeleri Yarışması</a:t>
            </a:r>
          </a:p>
        </p:txBody>
      </p:sp>
      <p:sp>
        <p:nvSpPr>
          <p:cNvPr id="8" name="Metin kutusu 7"/>
          <p:cNvSpPr txBox="1"/>
          <p:nvPr/>
        </p:nvSpPr>
        <p:spPr>
          <a:xfrm>
            <a:off x="0" y="1238416"/>
            <a:ext cx="7924800" cy="3872022"/>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2023 yılı Ortaokul Öğrencileri Araştırma Projeleri Yarışması Proje Rehberine göre hazırlanan ve tamamlanan projelerin başvuruları 19 Aralık 2022 tarihinde başlar ve 19 Ocak 2023 tarihinde, saat 17.30’da sona erer. Başvurular, </a:t>
            </a:r>
            <a:r>
              <a:rPr lang="tr-TR" dirty="0" err="1">
                <a:latin typeface="Arial" panose="020B0604020202020204" pitchFamily="34" charset="0"/>
                <a:cs typeface="Arial" panose="020B0604020202020204" pitchFamily="34" charset="0"/>
              </a:rPr>
              <a:t>https</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ebideb.tubitak.gov.tr</a:t>
            </a:r>
            <a:r>
              <a:rPr lang="tr-TR" dirty="0">
                <a:latin typeface="Arial" panose="020B0604020202020204" pitchFamily="34" charset="0"/>
                <a:cs typeface="Arial" panose="020B0604020202020204" pitchFamily="34" charset="0"/>
              </a:rPr>
              <a:t> adresinden danışman öğretmen tarafından çevrimiçi olarak yapılır. Başvuru yapabilmek için öğrenciler ve danışman öğretmenin </a:t>
            </a:r>
            <a:r>
              <a:rPr lang="tr-TR" dirty="0" err="1">
                <a:latin typeface="Arial" panose="020B0604020202020204" pitchFamily="34" charset="0"/>
                <a:cs typeface="Arial" panose="020B0604020202020204" pitchFamily="34" charset="0"/>
              </a:rPr>
              <a:t>ARBİS’e</a:t>
            </a:r>
            <a:r>
              <a:rPr lang="tr-TR" dirty="0">
                <a:latin typeface="Arial" panose="020B0604020202020204" pitchFamily="34" charset="0"/>
                <a:cs typeface="Arial" panose="020B0604020202020204" pitchFamily="34" charset="0"/>
              </a:rPr>
              <a:t> kayıtlı olması gerekir (Bkz. </a:t>
            </a:r>
            <a:r>
              <a:rPr lang="tr-TR" dirty="0">
                <a:latin typeface="Arial" panose="020B0604020202020204" pitchFamily="34" charset="0"/>
                <a:cs typeface="Arial" panose="020B0604020202020204" pitchFamily="34" charset="0"/>
                <a:hlinkClick r:id="rId2"/>
              </a:rPr>
              <a:t>https://arbis.tubitak.gov.tr</a:t>
            </a:r>
            <a:r>
              <a:rPr lang="tr-TR" dirty="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Danışman öğretmen sisteme kendi kullanıcı adı ve şifresi ile giriş yaparak proje ve projedeki tüm öğrencilerin bilgilerini kaydeder.</a:t>
            </a:r>
          </a:p>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Öğrenci/öğrencilerin son altı ay içinde çekilmiş vesikalık fotoğrafları sisteme yüklenir.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585017" y="1778807"/>
            <a:ext cx="2768783" cy="27687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983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7</a:t>
            </a:fld>
            <a:endParaRPr lang="tr-TR" dirty="0"/>
          </a:p>
        </p:txBody>
      </p:sp>
      <p:sp>
        <p:nvSpPr>
          <p:cNvPr id="5" name="Metin kutusu 4"/>
          <p:cNvSpPr txBox="1"/>
          <p:nvPr/>
        </p:nvSpPr>
        <p:spPr>
          <a:xfrm>
            <a:off x="189807" y="622300"/>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İŞLEMLERİ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Araştırma Projeleri Yarışması</a:t>
            </a:r>
          </a:p>
        </p:txBody>
      </p:sp>
      <p:sp>
        <p:nvSpPr>
          <p:cNvPr id="8" name="Metin kutusu 7"/>
          <p:cNvSpPr txBox="1"/>
          <p:nvPr/>
        </p:nvSpPr>
        <p:spPr>
          <a:xfrm>
            <a:off x="0" y="1238416"/>
            <a:ext cx="7924800" cy="6506589"/>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Proje çalışması, </a:t>
            </a:r>
            <a:r>
              <a:rPr lang="tr-TR" dirty="0">
                <a:latin typeface="Arial" panose="020B0604020202020204" pitchFamily="34" charset="0"/>
                <a:cs typeface="Arial" panose="020B0604020202020204" pitchFamily="34" charset="0"/>
                <a:hlinkClick r:id="rId2"/>
              </a:rPr>
              <a:t>http://www.tubitak.gov.tr/tr/yarismalar/icerik-ortaokul-ogrencileriarastirma-projeleri-yarismasi</a:t>
            </a:r>
            <a:r>
              <a:rPr lang="tr-TR" dirty="0">
                <a:latin typeface="Arial" panose="020B0604020202020204" pitchFamily="34" charset="0"/>
                <a:cs typeface="Arial" panose="020B0604020202020204" pitchFamily="34" charset="0"/>
              </a:rPr>
              <a:t> adresinde bulunan şablon kullanılarak hazırlanır ve tek bir dosya halinde PDF formatında sisteme yüklenir. Proje özeti en az 150, en fazla 250 kelime; proje raporu en az 2, en fazla 20 sayfa olmalıdır. Proje raporu dışında kalan belgeler (bilimsel etik formu, izin belgeleri, fotoğraf, anket vb.) sistemde EK BELGELER kısmına yüklenir. Başvuru sistemine yüklenecek belgelerin dosya adı 25 karakteri geçmemeli, kişisel bilgiler içermemeli ve dosya uzantısı ‘.</a:t>
            </a:r>
            <a:r>
              <a:rPr lang="tr-TR" dirty="0" err="1">
                <a:latin typeface="Arial" panose="020B0604020202020204" pitchFamily="34" charset="0"/>
                <a:cs typeface="Arial" panose="020B0604020202020204" pitchFamily="34" charset="0"/>
              </a:rPr>
              <a:t>pdf</a:t>
            </a:r>
            <a:r>
              <a:rPr lang="tr-TR" dirty="0">
                <a:latin typeface="Arial" panose="020B0604020202020204" pitchFamily="34" charset="0"/>
                <a:cs typeface="Arial" panose="020B0604020202020204" pitchFamily="34" charset="0"/>
              </a:rPr>
              <a:t>’ şeklinde olmalıdır.</a:t>
            </a:r>
          </a:p>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Projeye ait video kaydı sisteme eklenebilir. Video eklenmesi zorunlu değildir. Videonun boyutu 10 MB’ı geçmemeli ve FLV formatında olmalıdır.</a:t>
            </a:r>
          </a:p>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Başvuru tarihleri içerisinde, çevrimiçi başvuru yapıldıktan sonra değişiklik için onayı kaldırılıp tekrar onaylanmadan bırakılan projeler değerlendirmeye alınmaz.</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585017" y="1778807"/>
            <a:ext cx="2768783" cy="27687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99574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8</a:t>
            </a:fld>
            <a:endParaRPr lang="tr-TR" dirty="0"/>
          </a:p>
        </p:txBody>
      </p:sp>
      <p:sp>
        <p:nvSpPr>
          <p:cNvPr id="5" name="Metin kutusu 4"/>
          <p:cNvSpPr txBox="1"/>
          <p:nvPr/>
        </p:nvSpPr>
        <p:spPr>
          <a:xfrm>
            <a:off x="189807" y="622300"/>
            <a:ext cx="9792393" cy="496996"/>
          </a:xfrm>
          <a:prstGeom prst="rect">
            <a:avLst/>
          </a:prstGeom>
          <a:noFill/>
        </p:spPr>
        <p:txBody>
          <a:bodyPr wrap="square" rtlCol="0">
            <a:spAutoFit/>
          </a:bodyPr>
          <a:lstStyle/>
          <a:p>
            <a:pPr algn="just">
              <a:lnSpc>
                <a:spcPct val="150000"/>
              </a:lnSpc>
            </a:pPr>
            <a:r>
              <a:rPr lang="tr-TR" sz="2000" b="1" dirty="0">
                <a:solidFill>
                  <a:srgbClr val="C00000"/>
                </a:solidFill>
                <a:latin typeface="Arial" panose="020B0604020202020204" pitchFamily="34" charset="0"/>
                <a:cs typeface="Arial" panose="020B0604020202020204" pitchFamily="34" charset="0"/>
              </a:rPr>
              <a:t>BAŞVURU İŞLEMLERİ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Araştırma Projeleri Yarışması</a:t>
            </a:r>
          </a:p>
        </p:txBody>
      </p:sp>
      <p:sp>
        <p:nvSpPr>
          <p:cNvPr id="8" name="Metin kutusu 7"/>
          <p:cNvSpPr txBox="1"/>
          <p:nvPr/>
        </p:nvSpPr>
        <p:spPr>
          <a:xfrm>
            <a:off x="0" y="1238416"/>
            <a:ext cx="7924800" cy="3616567"/>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Başvuru sistemi kapandıktan sonra öğrenci ve danışman öğretmen bilgileri dâhil hiçbir değişiklik talebi kabul edilmez. Herhangi bir nedenle sistemde başvurusu tamamlanmamış projeler değerlendirmeye alınmaz.</a:t>
            </a:r>
          </a:p>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Başvuru formu, Bölge Koordinatörlerine gönderilmez. Bu formun başvuru sahipleri tarafından saklanması ve TÜBİTAK tarafından istendiğinde ibraz edilmesi gerekir.</a:t>
            </a:r>
          </a:p>
          <a:p>
            <a:pPr marL="285750" indent="-285750" algn="just">
              <a:lnSpc>
                <a:spcPct val="120000"/>
              </a:lnSpc>
              <a:spcBef>
                <a:spcPts val="600"/>
              </a:spcBef>
              <a:buFont typeface="Wingdings" panose="05000000000000000000" pitchFamily="2" charset="2"/>
              <a:buChar char="§"/>
            </a:pPr>
            <a:r>
              <a:rPr lang="tr-TR" dirty="0">
                <a:latin typeface="Arial" panose="020B0604020202020204" pitchFamily="34" charset="0"/>
                <a:cs typeface="Arial" panose="020B0604020202020204" pitchFamily="34" charset="0"/>
              </a:rPr>
              <a:t>Bölge sergisi aşamasına geçen öğrenciler tarafından </a:t>
            </a:r>
            <a:r>
              <a:rPr lang="tr-TR" dirty="0" err="1">
                <a:latin typeface="Arial" panose="020B0604020202020204" pitchFamily="34" charset="0"/>
                <a:cs typeface="Arial" panose="020B0604020202020204" pitchFamily="34" charset="0"/>
              </a:rPr>
              <a:t>Muvafakatname</a:t>
            </a:r>
            <a:r>
              <a:rPr lang="tr-TR" dirty="0">
                <a:latin typeface="Arial" panose="020B0604020202020204" pitchFamily="34" charset="0"/>
                <a:cs typeface="Arial" panose="020B0604020202020204" pitchFamily="34" charset="0"/>
              </a:rPr>
              <a:t> ve Yarışma Kuralları Kabul Formu bölge sergileri öncesinde doldurularak Bölge Koordinatörlerine gönderilir.</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585017" y="1778807"/>
            <a:ext cx="2768783" cy="276878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53086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Dikdörtgen 4"/>
          <p:cNvSpPr/>
          <p:nvPr/>
        </p:nvSpPr>
        <p:spPr>
          <a:xfrm>
            <a:off x="519570" y="604520"/>
            <a:ext cx="5562308" cy="82022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ANA ALANLAR</a:t>
            </a:r>
          </a:p>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Yarışma 10 ana alanda düzenlenmektedir.</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rPr>
              <a:t>2204-B Ortaokul Öğrencileri Araştırma Projeleri Yarışması</a:t>
            </a:r>
          </a:p>
        </p:txBody>
      </p:sp>
      <p:pic>
        <p:nvPicPr>
          <p:cNvPr id="10" name="Resim 9" descr="C:\Users\sefa.aktas\Downloads\ortaokul-anaala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666" y="1821448"/>
            <a:ext cx="9985828" cy="3413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3187054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1466</Words>
  <Application>Microsoft Macintosh PowerPoint</Application>
  <PresentationFormat>Geniş ekran</PresentationFormat>
  <Paragraphs>159</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20</vt:i4>
      </vt:variant>
    </vt:vector>
  </HeadingPairs>
  <TitlesOfParts>
    <vt:vector size="26" baseType="lpstr">
      <vt:lpstr>Arial</vt:lpstr>
      <vt:lpstr>Calibri</vt:lpstr>
      <vt:lpstr>Calibri Light</vt:lpstr>
      <vt:lpstr>Wingdings</vt:lpstr>
      <vt:lpstr>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BÖLGESEL YARIŞMALARDA DERECELERE VERİLEN ÖDÜLLER</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AYGÜL DÜZENLİ</dc:creator>
  <cp:lastModifiedBy>AYGÜL DÜZENLİ</cp:lastModifiedBy>
  <cp:revision>16</cp:revision>
  <dcterms:created xsi:type="dcterms:W3CDTF">2022-10-29T20:10:21Z</dcterms:created>
  <dcterms:modified xsi:type="dcterms:W3CDTF">2022-10-30T15:40:18Z</dcterms:modified>
</cp:coreProperties>
</file>