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71" r:id="rId4"/>
    <p:sldId id="274" r:id="rId5"/>
    <p:sldId id="278" r:id="rId6"/>
    <p:sldId id="260" r:id="rId7"/>
    <p:sldId id="275" r:id="rId8"/>
    <p:sldId id="279" r:id="rId9"/>
    <p:sldId id="261" r:id="rId10"/>
    <p:sldId id="272" r:id="rId11"/>
    <p:sldId id="262" r:id="rId12"/>
    <p:sldId id="276" r:id="rId13"/>
    <p:sldId id="280" r:id="rId14"/>
    <p:sldId id="263" r:id="rId15"/>
    <p:sldId id="270" r:id="rId16"/>
    <p:sldId id="265" r:id="rId17"/>
    <p:sldId id="283" r:id="rId18"/>
    <p:sldId id="268" r:id="rId19"/>
    <p:sldId id="269" r:id="rId20"/>
    <p:sldId id="284" r:id="rId21"/>
    <p:sldId id="277" r:id="rId22"/>
    <p:sldId id="285" r:id="rId23"/>
    <p:sldId id="286"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78" autoAdjust="0"/>
    <p:restoredTop sz="94660"/>
  </p:normalViewPr>
  <p:slideViewPr>
    <p:cSldViewPr snapToGrid="0">
      <p:cViewPr varScale="1">
        <p:scale>
          <a:sx n="91" d="100"/>
          <a:sy n="91"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 csCatId="colorful" phldr="1"/>
      <dgm:spPr/>
    </dgm:pt>
    <dgm:pt modelId="{C19E5A62-D567-4C30-8AC2-3EAC86A9CADD}">
      <dgm:prSet phldrT="[Metin]" custT="1"/>
      <dgm:spPr>
        <a:xfrm>
          <a:off x="0" y="4303287"/>
          <a:ext cx="8806582" cy="1573877"/>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2000" dirty="0">
            <a:solidFill>
              <a:sysClr val="window" lastClr="FFFFFF"/>
            </a:solidFill>
            <a:latin typeface="Arial"/>
            <a:ea typeface="+mn-ea"/>
            <a:cs typeface="+mn-cs"/>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xfrm>
          <a:off x="1257365" y="2365217"/>
          <a:ext cx="6366907" cy="1904110"/>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1600" dirty="0">
            <a:solidFill>
              <a:sysClr val="window" lastClr="FFFFFF"/>
            </a:solidFill>
            <a:latin typeface="Arial"/>
            <a:ea typeface="+mn-ea"/>
            <a:cs typeface="+mn-cs"/>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xfrm>
          <a:off x="2639680" y="0"/>
          <a:ext cx="3595094" cy="2399176"/>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90000"/>
            </a:lnSpc>
          </a:pPr>
          <a:endParaRPr lang="tr-TR" sz="2400" dirty="0">
            <a:solidFill>
              <a:sysClr val="window" lastClr="FFFFFF"/>
            </a:solidFill>
            <a:latin typeface="Arial"/>
            <a:ea typeface="+mn-ea"/>
            <a:cs typeface="+mn-cs"/>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0" presStyleCnt="3" custAng="10800000" custScaleY="83147" custLinFactY="100000" custLinFactNeighborX="13513" custLinFactNeighborY="127750">
        <dgm:presLayoutVars>
          <dgm:chMax val="1"/>
          <dgm:bulletEnabled val="1"/>
        </dgm:presLayoutVars>
      </dgm:prSet>
      <dgm:spPr/>
    </dgm:pt>
    <dgm:pt modelId="{24F7EB37-5F2A-4004-A3A1-FE542A0729D0}" type="pres">
      <dgm:prSet presAssocID="{C19E5A62-D567-4C30-8AC2-3EAC86A9CADD}" presName="levelTx" presStyleLbl="revTx" presStyleIdx="0" presStyleCnt="0">
        <dgm:presLayoutVars>
          <dgm:chMax val="1"/>
          <dgm:bulletEnabled val="1"/>
        </dgm:presLayoutVars>
      </dgm:prSet>
      <dgm:spPr/>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1" presStyleCnt="3" custAng="10800000" custScaleX="98739" custScaleY="100593" custLinFactNeighborX="582" custLinFactNeighborY="41806">
        <dgm:presLayoutVars>
          <dgm:chMax val="1"/>
          <dgm:bulletEnabled val="1"/>
        </dgm:presLayoutVars>
      </dgm:prSet>
      <dgm:spPr/>
    </dgm:pt>
    <dgm:pt modelId="{5D662E3F-6F99-4E23-AD13-DD05650867CD}" type="pres">
      <dgm:prSet presAssocID="{5A070287-3825-4B60-9E29-CC7A9D3CEC83}" presName="levelTx" presStyleLbl="revTx" presStyleIdx="0" presStyleCnt="0">
        <dgm:presLayoutVars>
          <dgm:chMax val="1"/>
          <dgm:bulletEnabled val="1"/>
        </dgm:presLayoutVars>
      </dgm:prSet>
      <dgm:spPr/>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2" presStyleCnt="3" custAng="10800000" custScaleX="100002" custScaleY="126747" custLinFactY="-84297" custLinFactNeighborX="944" custLinFactNeighborY="-100000">
        <dgm:presLayoutVars>
          <dgm:chMax val="1"/>
          <dgm:bulletEnabled val="1"/>
        </dgm:presLayoutVars>
      </dgm:prSet>
      <dgm:spPr/>
    </dgm:pt>
    <dgm:pt modelId="{12D039D7-EA55-41A9-8879-874B3BE71E84}" type="pres">
      <dgm:prSet presAssocID="{9B0DB319-80A9-4446-9FEA-2205E1F54E50}" presName="levelTx" presStyleLbl="revTx" presStyleIdx="0" presStyleCnt="0">
        <dgm:presLayoutVars>
          <dgm:chMax val="1"/>
          <dgm:bulletEnabled val="1"/>
        </dgm:presLayoutVars>
      </dgm:prSet>
      <dgm:spPr/>
    </dgm:pt>
  </dgm:ptLst>
  <dgm:cxnLst>
    <dgm:cxn modelId="{ACF4311E-8945-4F0F-8040-C179531BE98C}" type="presOf" srcId="{C19E5A62-D567-4C30-8AC2-3EAC86A9CADD}" destId="{24F7EB37-5F2A-4004-A3A1-FE542A0729D0}" srcOrd="1" destOrd="0" presId="urn:microsoft.com/office/officeart/2005/8/layout/pyramid3"/>
    <dgm:cxn modelId="{8DD3582D-CFA2-4F65-9DCF-4B6338113542}" srcId="{FE56E2CD-B45C-4674-AC53-C94E0463D23C}" destId="{C19E5A62-D567-4C30-8AC2-3EAC86A9CADD}" srcOrd="0" destOrd="0" parTransId="{31D60F90-FBCB-40A5-8171-8A0BCB544FBA}" sibTransId="{257778D9-8842-40A0-A48B-F5381C67CC7D}"/>
    <dgm:cxn modelId="{A2701832-1CEE-4628-A518-EBCE10059EE7}" srcId="{FE56E2CD-B45C-4674-AC53-C94E0463D23C}" destId="{9B0DB319-80A9-4446-9FEA-2205E1F54E50}" srcOrd="2" destOrd="0" parTransId="{C373E6ED-49B1-4299-B652-43FAB8214A82}" sibTransId="{D48775D7-9F52-4BA3-AA98-0BC6615E667E}"/>
    <dgm:cxn modelId="{41D8775D-D7B2-434A-9E28-0507A85ADEAA}" srcId="{FE56E2CD-B45C-4674-AC53-C94E0463D23C}" destId="{5A070287-3825-4B60-9E29-CC7A9D3CEC83}" srcOrd="1" destOrd="0" parTransId="{E5A1AA2B-1BDB-4912-9EC7-43D887A7DDC9}" sibTransId="{B16AD669-0CBC-40A5-A1A3-F3FF23033883}"/>
    <dgm:cxn modelId="{1ED33064-CBAB-4643-8BAF-920427B29E1D}" type="presOf" srcId="{5A070287-3825-4B60-9E29-CC7A9D3CEC83}" destId="{DD94318D-5690-4119-A6AF-7233F2952685}" srcOrd="0" destOrd="0" presId="urn:microsoft.com/office/officeart/2005/8/layout/pyramid3"/>
    <dgm:cxn modelId="{FE72D377-5A0B-4BD6-99E0-C881B4570747}" type="presOf" srcId="{9B0DB319-80A9-4446-9FEA-2205E1F54E50}" destId="{D3A99FE1-CD26-4F08-BCD7-05E9E9E47142}" srcOrd="0" destOrd="0" presId="urn:microsoft.com/office/officeart/2005/8/layout/pyramid3"/>
    <dgm:cxn modelId="{5722AC97-F308-4FFE-835E-6531D460B7D3}" type="presOf" srcId="{9B0DB319-80A9-4446-9FEA-2205E1F54E50}" destId="{12D039D7-EA55-41A9-8879-874B3BE71E84}" srcOrd="1" destOrd="0" presId="urn:microsoft.com/office/officeart/2005/8/layout/pyramid3"/>
    <dgm:cxn modelId="{B65ED8B7-3ECF-4B63-A661-32675FCBB755}" type="presOf" srcId="{C19E5A62-D567-4C30-8AC2-3EAC86A9CADD}" destId="{BA190C6E-D769-430C-89F1-9C58055B927F}" srcOrd="0" destOrd="0" presId="urn:microsoft.com/office/officeart/2005/8/layout/pyramid3"/>
    <dgm:cxn modelId="{97FCF9C4-AE98-4518-BEE2-FE276D4A7076}" type="presOf" srcId="{FE56E2CD-B45C-4674-AC53-C94E0463D23C}" destId="{359E47C3-A97B-476F-BA69-E024C0339BBE}" srcOrd="0" destOrd="0" presId="urn:microsoft.com/office/officeart/2005/8/layout/pyramid3"/>
    <dgm:cxn modelId="{E14F74F6-3288-4F42-ABDD-C6EB9DEDEBD9}" type="presOf" srcId="{5A070287-3825-4B60-9E29-CC7A9D3CEC83}" destId="{5D662E3F-6F99-4E23-AD13-DD05650867CD}" srcOrd="1" destOrd="0" presId="urn:microsoft.com/office/officeart/2005/8/layout/pyramid3"/>
    <dgm:cxn modelId="{AA3EA108-B961-412A-A553-F62C5A6B85F3}" type="presParOf" srcId="{359E47C3-A97B-476F-BA69-E024C0339BBE}" destId="{A0ED6CFD-D576-415D-A322-FD22D14F9605}" srcOrd="0" destOrd="0" presId="urn:microsoft.com/office/officeart/2005/8/layout/pyramid3"/>
    <dgm:cxn modelId="{E7B17400-8EB6-47AC-9B4F-1A8BC62C9FA6}" type="presParOf" srcId="{A0ED6CFD-D576-415D-A322-FD22D14F9605}" destId="{BA190C6E-D769-430C-89F1-9C58055B927F}" srcOrd="0" destOrd="0" presId="urn:microsoft.com/office/officeart/2005/8/layout/pyramid3"/>
    <dgm:cxn modelId="{DB416A10-B6BD-4A1C-B435-053EDE127C44}" type="presParOf" srcId="{A0ED6CFD-D576-415D-A322-FD22D14F9605}" destId="{24F7EB37-5F2A-4004-A3A1-FE542A0729D0}" srcOrd="1" destOrd="0" presId="urn:microsoft.com/office/officeart/2005/8/layout/pyramid3"/>
    <dgm:cxn modelId="{134FEE57-8149-4799-B0A1-31BB637E9955}" type="presParOf" srcId="{359E47C3-A97B-476F-BA69-E024C0339BBE}" destId="{9A222799-876A-4D67-A06B-C2C11F6A2020}" srcOrd="1" destOrd="0" presId="urn:microsoft.com/office/officeart/2005/8/layout/pyramid3"/>
    <dgm:cxn modelId="{F26F3005-E2A1-4CA6-8137-FF05DC85E8A6}" type="presParOf" srcId="{9A222799-876A-4D67-A06B-C2C11F6A2020}" destId="{DD94318D-5690-4119-A6AF-7233F2952685}" srcOrd="0" destOrd="0" presId="urn:microsoft.com/office/officeart/2005/8/layout/pyramid3"/>
    <dgm:cxn modelId="{DC02ADD0-6F0F-4069-ABB9-14D23391CE77}" type="presParOf" srcId="{9A222799-876A-4D67-A06B-C2C11F6A2020}" destId="{5D662E3F-6F99-4E23-AD13-DD05650867CD}" srcOrd="1" destOrd="0" presId="urn:microsoft.com/office/officeart/2005/8/layout/pyramid3"/>
    <dgm:cxn modelId="{D46B5484-4F02-4DF7-B7E0-39E69378CC14}" type="presParOf" srcId="{359E47C3-A97B-476F-BA69-E024C0339BBE}" destId="{92ACFDF0-12AC-4FF3-B1B1-CF1E929B7B0F}" srcOrd="2" destOrd="0" presId="urn:microsoft.com/office/officeart/2005/8/layout/pyramid3"/>
    <dgm:cxn modelId="{93E7DD53-5FF5-4E1C-8522-12321972221D}" type="presParOf" srcId="{92ACFDF0-12AC-4FF3-B1B1-CF1E929B7B0F}" destId="{D3A99FE1-CD26-4F08-BCD7-05E9E9E47142}" srcOrd="0" destOrd="0" presId="urn:microsoft.com/office/officeart/2005/8/layout/pyramid3"/>
    <dgm:cxn modelId="{6DCB21D6-9FF6-40BA-808B-A953A67AC3E7}"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955D3-38A4-4C92-910E-E16CE4A1C6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34ED2230-0100-4E18-AB02-8D8DDE974B5F}">
      <dgm:prSet phldrT="[Metin]"/>
      <dgm:spPr>
        <a:xfrm>
          <a:off x="337025" y="1907"/>
          <a:ext cx="4909676" cy="179289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noProof="0" dirty="0">
              <a:solidFill>
                <a:sysClr val="window" lastClr="FFFFFF"/>
              </a:solidFill>
              <a:latin typeface="Arial"/>
              <a:ea typeface="+mn-ea"/>
              <a:cs typeface="+mn-cs"/>
            </a:rPr>
            <a:t>Avrupa Birliği Genç Bilim İnsanları Proje Yarışması (</a:t>
          </a:r>
          <a:r>
            <a:rPr lang="tr-TR" b="0" i="0" noProof="0" dirty="0">
              <a:solidFill>
                <a:sysClr val="window" lastClr="FFFFFF"/>
              </a:solidFill>
              <a:latin typeface="Arial"/>
              <a:ea typeface="+mn-ea"/>
              <a:cs typeface="+mn-cs"/>
            </a:rPr>
            <a:t>EUCYS)</a:t>
          </a:r>
        </a:p>
        <a:p>
          <a:r>
            <a:rPr lang="tr-TR" noProof="0" dirty="0">
              <a:solidFill>
                <a:sysClr val="window" lastClr="FFFFFF"/>
              </a:solidFill>
              <a:latin typeface="Corbel" pitchFamily="34" charset="0"/>
              <a:ea typeface="+mn-ea"/>
              <a:cs typeface="+mn-cs"/>
            </a:rPr>
            <a:t>40 ülkeden yaklaşık 170 öğrencinin katılımıyla gerçekleşmektedir.</a:t>
          </a:r>
          <a:endParaRPr lang="tr-TR" noProof="0" dirty="0">
            <a:solidFill>
              <a:sysClr val="window" lastClr="FFFFFF"/>
            </a:solidFill>
            <a:latin typeface="Arial"/>
            <a:ea typeface="+mn-ea"/>
            <a:cs typeface="+mn-cs"/>
          </a:endParaRPr>
        </a:p>
      </dgm:t>
    </dgm:pt>
    <dgm:pt modelId="{2D652D9D-CEE5-4AB0-9B39-B67AB03E4479}" type="parTrans" cxnId="{37312C24-E211-4848-8EDB-6C5BD01226F1}">
      <dgm:prSet/>
      <dgm:spPr/>
      <dgm:t>
        <a:bodyPr/>
        <a:lstStyle/>
        <a:p>
          <a:endParaRPr lang="tr-TR"/>
        </a:p>
      </dgm:t>
    </dgm:pt>
    <dgm:pt modelId="{7FC5507B-418E-47F9-826D-C6723FD40CD6}" type="sibTrans" cxnId="{37312C24-E211-4848-8EDB-6C5BD01226F1}">
      <dgm:prSet/>
      <dgm:spPr/>
      <dgm:t>
        <a:bodyPr/>
        <a:lstStyle/>
        <a:p>
          <a:endParaRPr lang="tr-TR"/>
        </a:p>
      </dgm:t>
    </dgm:pt>
    <dgm:pt modelId="{82E997B9-8C26-47AB-BE55-3731D0127324}">
      <dgm:prSet phldrT="[Metin]"/>
      <dgm:spPr>
        <a:xfrm>
          <a:off x="337353" y="2095532"/>
          <a:ext cx="4909019" cy="179289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noProof="0" dirty="0">
              <a:solidFill>
                <a:sysClr val="window" lastClr="FFFFFF"/>
              </a:solidFill>
              <a:latin typeface="Arial"/>
              <a:ea typeface="+mn-ea"/>
              <a:cs typeface="+mn-cs"/>
            </a:rPr>
            <a:t>Uluslararası Bilim ve Mühendislik Fuarı (ISEF)</a:t>
          </a:r>
        </a:p>
        <a:p>
          <a:r>
            <a:rPr lang="tr-TR" noProof="0" dirty="0">
              <a:solidFill>
                <a:sysClr val="window" lastClr="FFFFFF"/>
              </a:solidFill>
              <a:latin typeface="Corbel" pitchFamily="34" charset="0"/>
              <a:ea typeface="+mn-ea"/>
              <a:cs typeface="+mn-cs"/>
            </a:rPr>
            <a:t>Yaklaşık 80 ülkeden 1800 öğrencinin katılımıyla gerçekleşmektedir. </a:t>
          </a:r>
          <a:r>
            <a:rPr lang="tr-TR" noProof="0" dirty="0">
              <a:solidFill>
                <a:sysClr val="window" lastClr="FFFFFF"/>
              </a:solidFill>
              <a:latin typeface="Arial"/>
              <a:ea typeface="+mn-ea"/>
              <a:cs typeface="+mn-cs"/>
            </a:rPr>
            <a:t> </a:t>
          </a:r>
        </a:p>
      </dgm:t>
    </dgm:pt>
    <dgm:pt modelId="{33DB7CCF-46E3-49B8-938F-E451555C02CF}" type="sibTrans" cxnId="{7711517F-8AD4-4DE2-9791-86156EA59541}">
      <dgm:prSet/>
      <dgm:spPr/>
      <dgm:t>
        <a:bodyPr/>
        <a:lstStyle/>
        <a:p>
          <a:endParaRPr lang="tr-TR"/>
        </a:p>
      </dgm:t>
    </dgm:pt>
    <dgm:pt modelId="{F6E45AFD-4597-4D67-A18D-F4272528593E}" type="parTrans" cxnId="{7711517F-8AD4-4DE2-9791-86156EA59541}">
      <dgm:prSet/>
      <dgm:spPr/>
      <dgm:t>
        <a:bodyPr/>
        <a:lstStyle/>
        <a:p>
          <a:endParaRPr lang="tr-TR"/>
        </a:p>
      </dgm:t>
    </dgm:pt>
    <dgm:pt modelId="{C53C6D29-C368-4B8F-81D4-8C3099975202}" type="pres">
      <dgm:prSet presAssocID="{730955D3-38A4-4C92-910E-E16CE4A1C6FB}" presName="diagram" presStyleCnt="0">
        <dgm:presLayoutVars>
          <dgm:dir/>
          <dgm:resizeHandles val="exact"/>
        </dgm:presLayoutVars>
      </dgm:prSet>
      <dgm:spPr/>
    </dgm:pt>
    <dgm:pt modelId="{3078E8DA-1D8D-46B8-9A8C-7307CA5648DC}" type="pres">
      <dgm:prSet presAssocID="{34ED2230-0100-4E18-AB02-8D8DDE974B5F}" presName="node" presStyleLbl="node1" presStyleIdx="0" presStyleCnt="2" custScaleX="164304">
        <dgm:presLayoutVars>
          <dgm:bulletEnabled val="1"/>
        </dgm:presLayoutVars>
      </dgm:prSet>
      <dgm:spPr/>
    </dgm:pt>
    <dgm:pt modelId="{BEF68227-7B4C-414D-93DF-8F57450AA128}" type="pres">
      <dgm:prSet presAssocID="{7FC5507B-418E-47F9-826D-C6723FD40CD6}" presName="sibTrans" presStyleCnt="0"/>
      <dgm:spPr/>
    </dgm:pt>
    <dgm:pt modelId="{04485ED5-58AD-43F0-A188-0453B4358659}" type="pres">
      <dgm:prSet presAssocID="{82E997B9-8C26-47AB-BE55-3731D0127324}" presName="node" presStyleLbl="node1" presStyleIdx="1" presStyleCnt="2" custScaleX="164282" custLinFactNeighborY="4455">
        <dgm:presLayoutVars>
          <dgm:bulletEnabled val="1"/>
        </dgm:presLayoutVars>
      </dgm:prSet>
      <dgm:spPr/>
    </dgm:pt>
  </dgm:ptLst>
  <dgm:cxnLst>
    <dgm:cxn modelId="{37312C24-E211-4848-8EDB-6C5BD01226F1}" srcId="{730955D3-38A4-4C92-910E-E16CE4A1C6FB}" destId="{34ED2230-0100-4E18-AB02-8D8DDE974B5F}" srcOrd="0" destOrd="0" parTransId="{2D652D9D-CEE5-4AB0-9B39-B67AB03E4479}" sibTransId="{7FC5507B-418E-47F9-826D-C6723FD40CD6}"/>
    <dgm:cxn modelId="{CC4AF149-A9E2-40CE-9EE7-D237729A29ED}" type="presOf" srcId="{34ED2230-0100-4E18-AB02-8D8DDE974B5F}" destId="{3078E8DA-1D8D-46B8-9A8C-7307CA5648DC}" srcOrd="0" destOrd="0" presId="urn:microsoft.com/office/officeart/2005/8/layout/default"/>
    <dgm:cxn modelId="{4D575B5A-186C-4414-8069-E445EA570EFA}" type="presOf" srcId="{730955D3-38A4-4C92-910E-E16CE4A1C6FB}" destId="{C53C6D29-C368-4B8F-81D4-8C3099975202}" srcOrd="0" destOrd="0" presId="urn:microsoft.com/office/officeart/2005/8/layout/default"/>
    <dgm:cxn modelId="{838A6266-B9CD-4D3A-AA3E-31194F026D94}" type="presOf" srcId="{82E997B9-8C26-47AB-BE55-3731D0127324}" destId="{04485ED5-58AD-43F0-A188-0453B4358659}" srcOrd="0" destOrd="0" presId="urn:microsoft.com/office/officeart/2005/8/layout/default"/>
    <dgm:cxn modelId="{7711517F-8AD4-4DE2-9791-86156EA59541}" srcId="{730955D3-38A4-4C92-910E-E16CE4A1C6FB}" destId="{82E997B9-8C26-47AB-BE55-3731D0127324}" srcOrd="1" destOrd="0" parTransId="{F6E45AFD-4597-4D67-A18D-F4272528593E}" sibTransId="{33DB7CCF-46E3-49B8-938F-E451555C02CF}"/>
    <dgm:cxn modelId="{36C449C4-AECF-4222-A0B5-7566D7D2FDA1}" type="presParOf" srcId="{C53C6D29-C368-4B8F-81D4-8C3099975202}" destId="{3078E8DA-1D8D-46B8-9A8C-7307CA5648DC}" srcOrd="0" destOrd="0" presId="urn:microsoft.com/office/officeart/2005/8/layout/default"/>
    <dgm:cxn modelId="{76D6D0D6-745B-4126-AECF-B2556F5E86F0}" type="presParOf" srcId="{C53C6D29-C368-4B8F-81D4-8C3099975202}" destId="{BEF68227-7B4C-414D-93DF-8F57450AA128}" srcOrd="1" destOrd="0" presId="urn:microsoft.com/office/officeart/2005/8/layout/default"/>
    <dgm:cxn modelId="{2678A3A6-39A4-4C52-AAC4-08E9028A7C42}" type="presParOf" srcId="{C53C6D29-C368-4B8F-81D4-8C3099975202}" destId="{04485ED5-58AD-43F0-A188-0453B435865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90C6E-D769-430C-89F1-9C58055B927F}">
      <dsp:nvSpPr>
        <dsp:cNvPr id="0" name=""/>
        <dsp:cNvSpPr/>
      </dsp:nvSpPr>
      <dsp:spPr>
        <a:xfrm>
          <a:off x="0" y="3395321"/>
          <a:ext cx="7066432" cy="1241800"/>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tr-TR" sz="2000" kern="1200" dirty="0">
            <a:solidFill>
              <a:sysClr val="window" lastClr="FFFFFF"/>
            </a:solidFill>
            <a:latin typeface="Arial"/>
            <a:ea typeface="+mn-ea"/>
            <a:cs typeface="+mn-cs"/>
          </a:endParaRPr>
        </a:p>
      </dsp:txBody>
      <dsp:txXfrm rot="10800000">
        <a:off x="1856881" y="3395321"/>
        <a:ext cx="3352672" cy="1074110"/>
      </dsp:txXfrm>
    </dsp:sp>
    <dsp:sp modelId="{DD94318D-5690-4119-A6AF-7233F2952685}">
      <dsp:nvSpPr>
        <dsp:cNvPr id="0" name=""/>
        <dsp:cNvSpPr/>
      </dsp:nvSpPr>
      <dsp:spPr>
        <a:xfrm>
          <a:off x="1008914" y="1866172"/>
          <a:ext cx="5108828" cy="1502356"/>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tr-TR" sz="1600" kern="1200" dirty="0">
            <a:solidFill>
              <a:sysClr val="window" lastClr="FFFFFF"/>
            </a:solidFill>
            <a:latin typeface="Arial"/>
            <a:ea typeface="+mn-ea"/>
            <a:cs typeface="+mn-cs"/>
          </a:endParaRPr>
        </a:p>
      </dsp:txBody>
      <dsp:txXfrm rot="10800000">
        <a:off x="2653356" y="1866172"/>
        <a:ext cx="1819944" cy="1162864"/>
      </dsp:txXfrm>
    </dsp:sp>
    <dsp:sp modelId="{D3A99FE1-CD26-4F08-BCD7-05E9E9E47142}">
      <dsp:nvSpPr>
        <dsp:cNvPr id="0" name=""/>
        <dsp:cNvSpPr/>
      </dsp:nvSpPr>
      <dsp:spPr>
        <a:xfrm>
          <a:off x="2118088" y="0"/>
          <a:ext cx="2884716" cy="1892965"/>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tr-TR" sz="2400" kern="1200" dirty="0">
            <a:solidFill>
              <a:sysClr val="window" lastClr="FFFFFF"/>
            </a:solidFill>
            <a:latin typeface="Arial"/>
            <a:ea typeface="+mn-ea"/>
            <a:cs typeface="+mn-cs"/>
          </a:endParaRPr>
        </a:p>
      </dsp:txBody>
      <dsp:txXfrm rot="10800000">
        <a:off x="3063586" y="0"/>
        <a:ext cx="993720" cy="1272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E8DA-1D8D-46B8-9A8C-7307CA5648DC}">
      <dsp:nvSpPr>
        <dsp:cNvPr id="0" name=""/>
        <dsp:cNvSpPr/>
      </dsp:nvSpPr>
      <dsp:spPr>
        <a:xfrm>
          <a:off x="337025" y="1907"/>
          <a:ext cx="4909676" cy="179289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noProof="0" dirty="0">
              <a:solidFill>
                <a:sysClr val="window" lastClr="FFFFFF"/>
              </a:solidFill>
              <a:latin typeface="Arial"/>
              <a:ea typeface="+mn-ea"/>
              <a:cs typeface="+mn-cs"/>
            </a:rPr>
            <a:t>Avrupa Birliği Genç Bilim İnsanları Proje Yarışması (</a:t>
          </a:r>
          <a:r>
            <a:rPr lang="tr-TR" sz="2400" b="0" i="0" kern="1200" noProof="0" dirty="0">
              <a:solidFill>
                <a:sysClr val="window" lastClr="FFFFFF"/>
              </a:solidFill>
              <a:latin typeface="Arial"/>
              <a:ea typeface="+mn-ea"/>
              <a:cs typeface="+mn-cs"/>
            </a:rPr>
            <a:t>EUCYS)</a:t>
          </a:r>
        </a:p>
        <a:p>
          <a:pPr marL="0" lvl="0" indent="0" algn="ctr" defTabSz="1066800">
            <a:lnSpc>
              <a:spcPct val="90000"/>
            </a:lnSpc>
            <a:spcBef>
              <a:spcPct val="0"/>
            </a:spcBef>
            <a:spcAft>
              <a:spcPct val="35000"/>
            </a:spcAft>
            <a:buNone/>
          </a:pPr>
          <a:r>
            <a:rPr lang="tr-TR" sz="2400" kern="1200" noProof="0" dirty="0">
              <a:solidFill>
                <a:sysClr val="window" lastClr="FFFFFF"/>
              </a:solidFill>
              <a:latin typeface="Corbel" pitchFamily="34" charset="0"/>
              <a:ea typeface="+mn-ea"/>
              <a:cs typeface="+mn-cs"/>
            </a:rPr>
            <a:t>40 ülkeden yaklaşık 170 öğrencinin katılımıyla gerçekleşmektedir.</a:t>
          </a:r>
          <a:endParaRPr lang="tr-TR" sz="2400" kern="1200" noProof="0" dirty="0">
            <a:solidFill>
              <a:sysClr val="window" lastClr="FFFFFF"/>
            </a:solidFill>
            <a:latin typeface="Arial"/>
            <a:ea typeface="+mn-ea"/>
            <a:cs typeface="+mn-cs"/>
          </a:endParaRPr>
        </a:p>
      </dsp:txBody>
      <dsp:txXfrm>
        <a:off x="337025" y="1907"/>
        <a:ext cx="4909676" cy="1792899"/>
      </dsp:txXfrm>
    </dsp:sp>
    <dsp:sp modelId="{04485ED5-58AD-43F0-A188-0453B4358659}">
      <dsp:nvSpPr>
        <dsp:cNvPr id="0" name=""/>
        <dsp:cNvSpPr/>
      </dsp:nvSpPr>
      <dsp:spPr>
        <a:xfrm>
          <a:off x="337353" y="2095532"/>
          <a:ext cx="4909019" cy="179289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noProof="0" dirty="0">
              <a:solidFill>
                <a:sysClr val="window" lastClr="FFFFFF"/>
              </a:solidFill>
              <a:latin typeface="Arial"/>
              <a:ea typeface="+mn-ea"/>
              <a:cs typeface="+mn-cs"/>
            </a:rPr>
            <a:t>Uluslararası Bilim ve Mühendislik Fuarı (ISEF)</a:t>
          </a:r>
        </a:p>
        <a:p>
          <a:pPr marL="0" lvl="0" indent="0" algn="ctr" defTabSz="1066800">
            <a:lnSpc>
              <a:spcPct val="90000"/>
            </a:lnSpc>
            <a:spcBef>
              <a:spcPct val="0"/>
            </a:spcBef>
            <a:spcAft>
              <a:spcPct val="35000"/>
            </a:spcAft>
            <a:buNone/>
          </a:pPr>
          <a:r>
            <a:rPr lang="tr-TR" sz="2400" kern="1200" noProof="0" dirty="0">
              <a:solidFill>
                <a:sysClr val="window" lastClr="FFFFFF"/>
              </a:solidFill>
              <a:latin typeface="Corbel" pitchFamily="34" charset="0"/>
              <a:ea typeface="+mn-ea"/>
              <a:cs typeface="+mn-cs"/>
            </a:rPr>
            <a:t>Yaklaşık 80 ülkeden 1800 öğrencinin katılımıyla gerçekleşmektedir. </a:t>
          </a:r>
          <a:r>
            <a:rPr lang="tr-TR" sz="2400" kern="1200" noProof="0" dirty="0">
              <a:solidFill>
                <a:sysClr val="window" lastClr="FFFFFF"/>
              </a:solidFill>
              <a:latin typeface="Arial"/>
              <a:ea typeface="+mn-ea"/>
              <a:cs typeface="+mn-cs"/>
            </a:rPr>
            <a:t> </a:t>
          </a:r>
        </a:p>
      </dsp:txBody>
      <dsp:txXfrm>
        <a:off x="337353" y="2095532"/>
        <a:ext cx="4909019" cy="17928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3F65A-06D8-4427-B017-6B833CA49475}" type="datetimeFigureOut">
              <a:rPr lang="tr-TR" smtClean="0"/>
              <a:t>30.10.2022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1867A-1C0A-43B8-A238-7F3A31F9FE23}" type="slidenum">
              <a:rPr lang="tr-TR" smtClean="0"/>
              <a:t>‹#›</a:t>
            </a:fld>
            <a:endParaRPr lang="tr-TR"/>
          </a:p>
        </p:txBody>
      </p:sp>
    </p:spTree>
    <p:extLst>
      <p:ext uri="{BB962C8B-B14F-4D97-AF65-F5344CB8AC3E}">
        <p14:creationId xmlns:p14="http://schemas.microsoft.com/office/powerpoint/2010/main" val="69349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DC9D57E-97DF-47D5-A10A-0E907E371D65}"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37894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36CE8B-1C5A-4302-810D-7C7D773D463A}"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69422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35DC6E5-C488-4392-9DC5-BBFE734981BE}"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428174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2A569C-62FF-4A9A-B1B7-4C5448B71BB6}"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8610600" y="6260653"/>
            <a:ext cx="2743200" cy="365125"/>
          </a:xfrm>
        </p:spPr>
        <p:txBody>
          <a:bodyPr/>
          <a:lstStyle>
            <a:lvl1pPr>
              <a:defRPr sz="1600" b="1">
                <a:solidFill>
                  <a:schemeClr val="bg1"/>
                </a:solidFill>
                <a:latin typeface="Arial" panose="020B0604020202020204" pitchFamily="34" charset="0"/>
                <a:cs typeface="Arial" panose="020B0604020202020204" pitchFamily="34" charset="0"/>
              </a:defRPr>
            </a:lvl1pPr>
          </a:lstStyle>
          <a:p>
            <a:fld id="{A288FF71-A922-4FBD-81A3-4F1D48B61E9A}" type="slidenum">
              <a:rPr lang="tr-TR" smtClean="0"/>
              <a:pPr/>
              <a:t>‹#›</a:t>
            </a:fld>
            <a:endParaRPr lang="tr-TR" dirty="0"/>
          </a:p>
        </p:txBody>
      </p:sp>
      <p:pic>
        <p:nvPicPr>
          <p:cNvPr id="7" name="Resim 6"/>
          <p:cNvPicPr/>
          <p:nvPr userDrawn="1"/>
        </p:nvPicPr>
        <p:blipFill>
          <a:blip r:embed="rId2" cstate="print">
            <a:extLst>
              <a:ext uri="{28A0092B-C50C-407E-A947-70E740481C1C}">
                <a14:useLocalDpi xmlns:a14="http://schemas.microsoft.com/office/drawing/2010/main" val="0"/>
              </a:ext>
            </a:extLst>
          </a:blip>
          <a:stretch>
            <a:fillRect/>
          </a:stretch>
        </p:blipFill>
        <p:spPr>
          <a:xfrm>
            <a:off x="0" y="5886223"/>
            <a:ext cx="12192000" cy="971777"/>
          </a:xfrm>
          <a:prstGeom prst="rect">
            <a:avLst/>
          </a:prstGeom>
        </p:spPr>
      </p:pic>
      <p:sp>
        <p:nvSpPr>
          <p:cNvPr id="8" name="Rectangle 78"/>
          <p:cNvSpPr>
            <a:spLocks noChangeArrowheads="1"/>
          </p:cNvSpPr>
          <p:nvPr userDrawn="1"/>
        </p:nvSpPr>
        <p:spPr bwMode="auto">
          <a:xfrm>
            <a:off x="0" y="0"/>
            <a:ext cx="12192000" cy="539750"/>
          </a:xfrm>
          <a:prstGeom prst="rect">
            <a:avLst/>
          </a:prstGeom>
          <a:solidFill>
            <a:srgbClr val="B3121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341848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98FE7DDD-1DF6-4DED-B198-F79DC1F0F492}"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pic>
        <p:nvPicPr>
          <p:cNvPr id="8" name="Resim 7"/>
          <p:cNvPicPr/>
          <p:nvPr userDrawn="1"/>
        </p:nvPicPr>
        <p:blipFill>
          <a:blip r:embed="rId2" cstate="print">
            <a:extLst>
              <a:ext uri="{28A0092B-C50C-407E-A947-70E740481C1C}">
                <a14:useLocalDpi xmlns:a14="http://schemas.microsoft.com/office/drawing/2010/main" val="0"/>
              </a:ext>
            </a:extLst>
          </a:blip>
          <a:stretch>
            <a:fillRect/>
          </a:stretch>
        </p:blipFill>
        <p:spPr>
          <a:xfrm>
            <a:off x="0" y="5979885"/>
            <a:ext cx="12192000" cy="971777"/>
          </a:xfrm>
          <a:prstGeom prst="rect">
            <a:avLst/>
          </a:prstGeom>
        </p:spPr>
      </p:pic>
      <p:sp>
        <p:nvSpPr>
          <p:cNvPr id="7" name="Rectangle 78"/>
          <p:cNvSpPr>
            <a:spLocks noChangeArrowheads="1"/>
          </p:cNvSpPr>
          <p:nvPr userDrawn="1"/>
        </p:nvSpPr>
        <p:spPr bwMode="auto">
          <a:xfrm>
            <a:off x="0" y="0"/>
            <a:ext cx="12192000" cy="539750"/>
          </a:xfrm>
          <a:prstGeom prst="rect">
            <a:avLst/>
          </a:prstGeom>
          <a:solidFill>
            <a:srgbClr val="B3121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36804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D0C8247-49F8-42AD-AE6C-485B63CE4DB1}" type="datetime1">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sz="1400" b="1">
                <a:solidFill>
                  <a:schemeClr val="bg1"/>
                </a:solidFill>
              </a:defRPr>
            </a:lvl1pPr>
          </a:lstStyle>
          <a:p>
            <a:fld id="{A288FF71-A922-4FBD-81A3-4F1D48B61E9A}" type="slidenum">
              <a:rPr lang="tr-TR" smtClean="0"/>
              <a:pPr/>
              <a:t>‹#›</a:t>
            </a:fld>
            <a:endParaRPr lang="tr-TR" dirty="0"/>
          </a:p>
        </p:txBody>
      </p:sp>
    </p:spTree>
    <p:extLst>
      <p:ext uri="{BB962C8B-B14F-4D97-AF65-F5344CB8AC3E}">
        <p14:creationId xmlns:p14="http://schemas.microsoft.com/office/powerpoint/2010/main" val="123755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B5C3476-454E-4D27-B19A-736F73540B1C}" type="datetime1">
              <a:rPr lang="tr-TR" smtClean="0"/>
              <a:t>30.10.2022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5103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40148-ED14-441D-A42B-964AEADE7164}" type="datetime1">
              <a:rPr lang="tr-TR" smtClean="0"/>
              <a:t>30.10.2022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57775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D43343-750D-4F46-AFFE-7360E1340D87}" type="datetime1">
              <a:rPr lang="tr-TR" smtClean="0"/>
              <a:t>30.10.2022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58261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F3A5DF9-CC56-44F3-95AE-4495566D001A}" type="datetime1">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78950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ED2C301-7047-430C-A8F9-30212C30C339}" type="datetime1">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2321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EFFB-71C6-4F91-B728-74C30C1C5607}" type="datetime1">
              <a:rPr lang="tr-TR" smtClean="0"/>
              <a:t>30.10.2022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8FF71-A922-4FBD-81A3-4F1D48B61E9A}" type="slidenum">
              <a:rPr lang="tr-TR" smtClean="0"/>
              <a:t>‹#›</a:t>
            </a:fld>
            <a:endParaRPr lang="tr-TR"/>
          </a:p>
        </p:txBody>
      </p:sp>
    </p:spTree>
    <p:extLst>
      <p:ext uri="{BB962C8B-B14F-4D97-AF65-F5344CB8AC3E}">
        <p14:creationId xmlns:p14="http://schemas.microsoft.com/office/powerpoint/2010/main" val="383608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ubitak.gov.tr/tr/yarismalar/icerik-lise-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ubitak.gov.tr/tr/yarismalar/icerik-lise-ogrencileri-arastirma-projeleri-yarismas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ubitak.gov.tr/tr/yarismalar/icerik-lise-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A288FF71-A922-4FBD-81A3-4F1D48B61E9A}" type="slidenum">
              <a:rPr lang="tr-TR" smtClean="0"/>
              <a:t>1</a:t>
            </a:fld>
            <a:endParaRPr lang="tr-T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Tree>
    <p:extLst>
      <p:ext uri="{BB962C8B-B14F-4D97-AF65-F5344CB8AC3E}">
        <p14:creationId xmlns:p14="http://schemas.microsoft.com/office/powerpoint/2010/main" val="392975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nvan 1"/>
          <p:cNvSpPr txBox="1">
            <a:spLocks/>
          </p:cNvSpPr>
          <p:nvPr/>
        </p:nvSpPr>
        <p:spPr bwMode="auto">
          <a:xfrm>
            <a:off x="648929" y="629266"/>
            <a:ext cx="3505495" cy="16223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lnSpcReduction="1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fontAlgn="base">
              <a:lnSpc>
                <a:spcPct val="90000"/>
              </a:lnSpc>
              <a:spcAft>
                <a:spcPts val="600"/>
              </a:spcAft>
              <a:buClrTx/>
              <a:buSzTx/>
              <a:tabLst/>
              <a:defRPr/>
            </a:pPr>
            <a:r>
              <a:rPr kumimoji="0" lang="en-US" sz="3100" b="1" i="0" u="none" strike="noStrike" kern="1200" cap="none" spc="0" normalizeH="0" baseline="0" noProof="0">
                <a:ln>
                  <a:noFill/>
                </a:ln>
                <a:solidFill>
                  <a:schemeClr val="tx1"/>
                </a:solidFill>
                <a:effectLst/>
                <a:uLnTx/>
                <a:uFillTx/>
                <a:latin typeface="+mj-lt"/>
                <a:ea typeface="+mj-ea"/>
                <a:cs typeface="+mj-cs"/>
              </a:rPr>
              <a:t>2204-A Lise Öğrencileri Araştırma Projeleri Yarışması</a:t>
            </a:r>
          </a:p>
        </p:txBody>
      </p:sp>
      <p:sp>
        <p:nvSpPr>
          <p:cNvPr id="5" name="İçerik Yer Tutucusu 2"/>
          <p:cNvSpPr>
            <a:spLocks noGrp="1"/>
          </p:cNvSpPr>
          <p:nvPr>
            <p:ph idx="1"/>
          </p:nvPr>
        </p:nvSpPr>
        <p:spPr>
          <a:xfrm>
            <a:off x="648929" y="2609874"/>
            <a:ext cx="3505495" cy="2901696"/>
          </a:xfrm>
        </p:spPr>
        <p:txBody>
          <a:bodyPr vert="horz" lIns="91440" tIns="45720" rIns="91440" bIns="45720" rtlCol="0">
            <a:normAutofit/>
          </a:bodyPr>
          <a:lstStyle/>
          <a:p>
            <a:pPr marL="0" indent="0">
              <a:buNone/>
            </a:pPr>
            <a:r>
              <a:rPr lang="en-US" sz="2000" b="1" dirty="0"/>
              <a:t>TEMATİK ALANLAR</a:t>
            </a:r>
          </a:p>
          <a:p>
            <a:pPr marL="0" algn="just"/>
            <a:r>
              <a:rPr lang="en-US" sz="2000" dirty="0"/>
              <a:t>Bu ana </a:t>
            </a:r>
            <a:r>
              <a:rPr lang="en-US" sz="2000" dirty="0" err="1"/>
              <a:t>alanlarda</a:t>
            </a:r>
            <a:r>
              <a:rPr lang="en-US" sz="2000" dirty="0"/>
              <a:t> </a:t>
            </a:r>
            <a:r>
              <a:rPr lang="en-US" sz="2000" dirty="0" err="1"/>
              <a:t>yarışmaya</a:t>
            </a:r>
            <a:r>
              <a:rPr lang="en-US" sz="2000" dirty="0"/>
              <a:t> </a:t>
            </a:r>
            <a:r>
              <a:rPr lang="en-US" sz="2000" dirty="0" err="1"/>
              <a:t>başvuruda</a:t>
            </a:r>
            <a:r>
              <a:rPr lang="en-US" sz="2000" dirty="0"/>
              <a:t> </a:t>
            </a:r>
            <a:r>
              <a:rPr lang="en-US" sz="2000" dirty="0" err="1"/>
              <a:t>bulunulacak</a:t>
            </a:r>
            <a:r>
              <a:rPr lang="en-US" sz="2000" dirty="0"/>
              <a:t> </a:t>
            </a:r>
            <a:r>
              <a:rPr lang="en-US" sz="2000" dirty="0" err="1"/>
              <a:t>projelerin</a:t>
            </a:r>
            <a:r>
              <a:rPr lang="en-US" sz="2000" dirty="0"/>
              <a:t>, </a:t>
            </a:r>
            <a:r>
              <a:rPr lang="en-US" sz="2000" dirty="0" err="1"/>
              <a:t>isimleri</a:t>
            </a:r>
            <a:r>
              <a:rPr lang="en-US" sz="2000" dirty="0"/>
              <a:t> </a:t>
            </a:r>
            <a:r>
              <a:rPr lang="en-US" sz="2000" dirty="0" err="1"/>
              <a:t>verilen</a:t>
            </a:r>
            <a:r>
              <a:rPr lang="en-US" sz="2000" dirty="0"/>
              <a:t> </a:t>
            </a:r>
            <a:r>
              <a:rPr lang="en-US" sz="2000" dirty="0" err="1"/>
              <a:t>tematik</a:t>
            </a:r>
            <a:r>
              <a:rPr lang="en-US" sz="2000" dirty="0"/>
              <a:t> </a:t>
            </a:r>
            <a:r>
              <a:rPr lang="en-US" sz="2000" dirty="0" err="1"/>
              <a:t>alanlardan</a:t>
            </a:r>
            <a:r>
              <a:rPr lang="en-US" sz="2000" dirty="0"/>
              <a:t> </a:t>
            </a:r>
            <a:r>
              <a:rPr lang="en-US" sz="2000" dirty="0" err="1"/>
              <a:t>birini</a:t>
            </a:r>
            <a:r>
              <a:rPr lang="en-US" sz="2000" dirty="0"/>
              <a:t> </a:t>
            </a:r>
            <a:r>
              <a:rPr lang="en-US" sz="2000" dirty="0" err="1"/>
              <a:t>kapsayacak</a:t>
            </a:r>
            <a:r>
              <a:rPr lang="en-US" sz="2000" dirty="0"/>
              <a:t> </a:t>
            </a:r>
            <a:r>
              <a:rPr lang="en-US" sz="2000" dirty="0" err="1"/>
              <a:t>şekilde</a:t>
            </a:r>
            <a:r>
              <a:rPr lang="en-US" sz="2000" dirty="0"/>
              <a:t> </a:t>
            </a:r>
            <a:r>
              <a:rPr lang="en-US" sz="2000" dirty="0" err="1"/>
              <a:t>hazırlanmış</a:t>
            </a:r>
            <a:r>
              <a:rPr lang="en-US" sz="2000" dirty="0"/>
              <a:t> </a:t>
            </a:r>
            <a:r>
              <a:rPr lang="en-US" sz="2000" dirty="0" err="1"/>
              <a:t>olması</a:t>
            </a:r>
            <a:r>
              <a:rPr lang="en-US" sz="2000" dirty="0"/>
              <a:t> </a:t>
            </a:r>
            <a:r>
              <a:rPr lang="en-US" sz="2000" dirty="0" err="1"/>
              <a:t>gerekir</a:t>
            </a:r>
            <a:r>
              <a:rPr lang="en-US" sz="2000" dirty="0"/>
              <a:t>.</a:t>
            </a:r>
          </a:p>
        </p:txBody>
      </p:sp>
      <p:sp>
        <p:nvSpPr>
          <p:cNvPr id="18"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27624704-BD14-DFF3-6E17-CAC50F2754EC}"/>
              </a:ext>
            </a:extLst>
          </p:cNvPr>
          <p:cNvPicPr>
            <a:picLocks noChangeAspect="1"/>
          </p:cNvPicPr>
          <p:nvPr/>
        </p:nvPicPr>
        <p:blipFill>
          <a:blip r:embed="rId2"/>
          <a:stretch>
            <a:fillRect/>
          </a:stretch>
        </p:blipFill>
        <p:spPr>
          <a:xfrm>
            <a:off x="5096475" y="6350"/>
            <a:ext cx="6611311" cy="4503989"/>
          </a:xfrm>
          <a:prstGeom prst="rect">
            <a:avLst/>
          </a:prstGeom>
          <a:effectLst/>
        </p:spPr>
      </p:pic>
      <p:sp>
        <p:nvSpPr>
          <p:cNvPr id="4" name="Slayt Numarası Yer Tutucusu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288FF71-A922-4FBD-81A3-4F1D48B61E9A}" type="slidenum">
              <a:rPr lang="en-US" sz="1200" smtClean="0">
                <a:solidFill>
                  <a:srgbClr val="303030"/>
                </a:solidFill>
                <a:latin typeface="+mn-lt"/>
                <a:cs typeface="+mn-cs"/>
              </a:rPr>
              <a:pPr>
                <a:spcAft>
                  <a:spcPts val="600"/>
                </a:spcAft>
              </a:pPr>
              <a:t>10</a:t>
            </a:fld>
            <a:endParaRPr lang="en-US" sz="1200">
              <a:solidFill>
                <a:srgbClr val="303030"/>
              </a:solidFill>
              <a:latin typeface="+mn-lt"/>
              <a:cs typeface="+mn-cs"/>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3" name="Resim 2">
            <a:extLst>
              <a:ext uri="{FF2B5EF4-FFF2-40B4-BE49-F238E27FC236}">
                <a16:creationId xmlns:a16="http://schemas.microsoft.com/office/drawing/2014/main" id="{7AC94DEB-09EF-046F-DCC5-B604040E228C}"/>
              </a:ext>
            </a:extLst>
          </p:cNvPr>
          <p:cNvPicPr>
            <a:picLocks noChangeAspect="1"/>
          </p:cNvPicPr>
          <p:nvPr/>
        </p:nvPicPr>
        <p:blipFill>
          <a:blip r:embed="rId4"/>
          <a:stretch>
            <a:fillRect/>
          </a:stretch>
        </p:blipFill>
        <p:spPr>
          <a:xfrm>
            <a:off x="5123688" y="4495582"/>
            <a:ext cx="6584098" cy="2352823"/>
          </a:xfrm>
          <a:prstGeom prst="rect">
            <a:avLst/>
          </a:prstGeom>
        </p:spPr>
      </p:pic>
    </p:spTree>
    <p:extLst>
      <p:ext uri="{BB962C8B-B14F-4D97-AF65-F5344CB8AC3E}">
        <p14:creationId xmlns:p14="http://schemas.microsoft.com/office/powerpoint/2010/main" val="125398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11</a:t>
            </a:fld>
            <a:endParaRPr lang="tr-TR"/>
          </a:p>
        </p:txBody>
      </p:sp>
      <p:sp>
        <p:nvSpPr>
          <p:cNvPr id="5" name="Metin kutusu 4"/>
          <p:cNvSpPr txBox="1"/>
          <p:nvPr/>
        </p:nvSpPr>
        <p:spPr>
          <a:xfrm>
            <a:off x="520846" y="755302"/>
            <a:ext cx="9904785"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8" name="Metin kutusu 7"/>
          <p:cNvSpPr txBox="1"/>
          <p:nvPr/>
        </p:nvSpPr>
        <p:spPr>
          <a:xfrm>
            <a:off x="3616036" y="1035250"/>
            <a:ext cx="8055118" cy="544245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Öğrenciler tarafından Proje Rehberine göre hazırlanan ve başvuru sistemine yüklenen projeler, ilk aşamada 12 bölgede her alan için oluşturulacak jüriler tarafından bilimsel kriterlere göre değerlendirilir. Değerlendirme sonucuna yargı yolu dışında itiraz kabul edilmez.</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Projeler; Özgünlük ve Yaratıcılık, Bilimsel Yöntem, Sonuç ve Öneriler, Uygulanabilirlik, Yaygın Etki, Raporlama, Sunum gibi kriterlere göre değerlendirilir. Detaylı değerlendirme kriterlerine ve proje rehberine</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hlinkClick r:id="rId2"/>
              </a:rPr>
              <a:t>http://www.tubitak.gov.tr/tr/yarismalar/icerik-lise-ogrencileri-arastirma-projeleriyarismasi</a:t>
            </a:r>
            <a:r>
              <a:rPr lang="tr-TR" dirty="0">
                <a:latin typeface="Arial" panose="020B0604020202020204" pitchFamily="34" charset="0"/>
                <a:cs typeface="Arial" panose="020B0604020202020204" pitchFamily="34" charset="0"/>
              </a:rPr>
              <a:t> internet adresinden ulaşılabilir.</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Ön değerlendirme sonucunda başarılı bulunan projeler, bölgelerde yapılacak sergiye davet edilir. Covid-19 </a:t>
            </a:r>
            <a:r>
              <a:rPr lang="tr-TR" dirty="0" err="1">
                <a:latin typeface="Arial" panose="020B0604020202020204" pitchFamily="34" charset="0"/>
                <a:cs typeface="Arial" panose="020B0604020202020204" pitchFamily="34" charset="0"/>
              </a:rPr>
              <a:t>pandemi</a:t>
            </a:r>
            <a:r>
              <a:rPr lang="tr-TR" dirty="0">
                <a:latin typeface="Arial" panose="020B0604020202020204" pitchFamily="34" charset="0"/>
                <a:cs typeface="Arial" panose="020B0604020202020204" pitchFamily="34" charset="0"/>
              </a:rPr>
              <a:t> süreci göz önüne alınarak gerekmesi durumunda bölge ve final değerlendirmeleri çevrimiçi olarak yapılabilir.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84" y="1878370"/>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62252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12</a:t>
            </a:fld>
            <a:endParaRPr lang="tr-TR"/>
          </a:p>
        </p:txBody>
      </p:sp>
      <p:sp>
        <p:nvSpPr>
          <p:cNvPr id="5" name="Metin kutusu 4"/>
          <p:cNvSpPr txBox="1"/>
          <p:nvPr/>
        </p:nvSpPr>
        <p:spPr>
          <a:xfrm>
            <a:off x="3466988" y="1574290"/>
            <a:ext cx="7886812" cy="38318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Takım halinde yarışmaya katılan öğrencilerin bölge ve final aşamalarına davet edilmeleri durumunda, sunumda ve yapılması halinde </a:t>
            </a:r>
            <a:r>
              <a:rPr lang="tr-TR" b="1" dirty="0">
                <a:latin typeface="Arial" panose="020B0604020202020204" pitchFamily="34" charset="0"/>
                <a:cs typeface="Arial" panose="020B0604020202020204" pitchFamily="34" charset="0"/>
              </a:rPr>
              <a:t>sergide tüm yarışmacıların </a:t>
            </a:r>
            <a:r>
              <a:rPr lang="tr-TR" dirty="0">
                <a:latin typeface="Arial" panose="020B0604020202020204" pitchFamily="34" charset="0"/>
                <a:cs typeface="Arial" panose="020B0604020202020204" pitchFamily="34" charset="0"/>
              </a:rPr>
              <a:t>bulunması zorunludur. Aksi halde proje yarışmadan elenir. Ancak projede yer alan öğrencinin yarışmadan çekilmek istediğini ve tüm haklarını projede yer alan diğer öğrenci/öğrencilere devrettiğini belirten yazılı beyanını TÜBİTAK’a iletmesi durumunda, projede yer alan diğer öğrenci/öğrenciler yarışma sürecine devam edebilecektir. Bu yazılı beyanda, öğrenci ve velisi ile danışman öğretmenin imzasının olması zorunludur.</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6" name="Metin kutusu 5"/>
          <p:cNvSpPr txBox="1"/>
          <p:nvPr/>
        </p:nvSpPr>
        <p:spPr>
          <a:xfrm>
            <a:off x="623003" y="718069"/>
            <a:ext cx="9904785"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DEĞERLENDİRME YÖNTEMİ</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03" y="1893643"/>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13771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etin kutusu 4"/>
          <p:cNvSpPr txBox="1"/>
          <p:nvPr/>
        </p:nvSpPr>
        <p:spPr>
          <a:xfrm>
            <a:off x="520846" y="755302"/>
            <a:ext cx="9904785"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8" name="Metin kutusu 7"/>
          <p:cNvSpPr txBox="1"/>
          <p:nvPr/>
        </p:nvSpPr>
        <p:spPr>
          <a:xfrm>
            <a:off x="3616036" y="1035250"/>
            <a:ext cx="8055118" cy="507831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tr-T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Bölge ve final sergilerinde proje sahibi öğrenciler jüriye sözlü sunum yapacaktır. Öğrencilerden bu görüşme için bilgisayarda sunum hazırlamaları beklenir. Jüri sunumlarında kullanılacak bilgisayar ve projeksiyon cihazı Bölge Koordinatörü̈/TÜBİTAK tarafından sağlanır. Sergide kullanılması öngörülen diğer  teknik donanım ise proje sahibi öğrenciler tarafından temin edilir.</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Sergi değerlendirmelerinde projenin ön değerlendirmede aldığı puanın % 30’u etkili olacaktır.</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Uluslararası proje yarışmalarına TÜBİTAK tarafından gönderilecek projeler, final yarışmasında derece alan projeler arasından ayrı bir jüri tarafından belirlenir.</a:t>
            </a:r>
            <a:endParaRPr kumimoji="0" lang="tr-T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4" y="1878370"/>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29099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14</a:t>
            </a:fld>
            <a:endParaRPr lang="tr-TR"/>
          </a:p>
        </p:txBody>
      </p:sp>
      <p:graphicFrame>
        <p:nvGraphicFramePr>
          <p:cNvPr id="13" name="Diyagram 12"/>
          <p:cNvGraphicFramePr/>
          <p:nvPr>
            <p:extLst>
              <p:ext uri="{D42A27DB-BD31-4B8C-83A1-F6EECF244321}">
                <p14:modId xmlns:p14="http://schemas.microsoft.com/office/powerpoint/2010/main" val="4254062431"/>
              </p:ext>
            </p:extLst>
          </p:nvPr>
        </p:nvGraphicFramePr>
        <p:xfrm>
          <a:off x="2112752" y="1491320"/>
          <a:ext cx="7066432" cy="463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Metin kutusu 13"/>
          <p:cNvSpPr txBox="1"/>
          <p:nvPr/>
        </p:nvSpPr>
        <p:spPr>
          <a:xfrm>
            <a:off x="4809661" y="1846421"/>
            <a:ext cx="1791164" cy="1508105"/>
          </a:xfrm>
          <a:prstGeom prst="rect">
            <a:avLst/>
          </a:prstGeom>
          <a:noFill/>
        </p:spPr>
        <p:txBody>
          <a:bodyPr wrap="square" rtlCol="0">
            <a:spAutoFit/>
          </a:bodyPr>
          <a:lstStyle/>
          <a:p>
            <a:pPr algn="ctr"/>
            <a:r>
              <a:rPr lang="tr-TR" sz="1600" b="1" dirty="0">
                <a:solidFill>
                  <a:prstClr val="white"/>
                </a:solidFill>
                <a:latin typeface="Arial"/>
              </a:rPr>
              <a:t>Final </a:t>
            </a:r>
          </a:p>
          <a:p>
            <a:pPr algn="ctr"/>
            <a:r>
              <a:rPr lang="tr-TR" sz="1600" b="1" dirty="0">
                <a:solidFill>
                  <a:prstClr val="white"/>
                </a:solidFill>
                <a:latin typeface="Arial"/>
              </a:rPr>
              <a:t>Sergisi</a:t>
            </a:r>
          </a:p>
          <a:p>
            <a:pPr algn="ctr"/>
            <a:endParaRPr lang="tr-TR" sz="1200" dirty="0">
              <a:solidFill>
                <a:prstClr val="white"/>
              </a:solidFill>
              <a:latin typeface="Arial"/>
            </a:endParaRPr>
          </a:p>
          <a:p>
            <a:pPr algn="ctr"/>
            <a:r>
              <a:rPr lang="tr-TR" sz="1200" dirty="0">
                <a:solidFill>
                  <a:prstClr val="white"/>
                </a:solidFill>
                <a:latin typeface="Arial"/>
              </a:rPr>
              <a:t>Bölge Yarışmalarında Birincilik Ödülü Alan Öğrenciler Katılmaktadır.</a:t>
            </a:r>
          </a:p>
        </p:txBody>
      </p:sp>
      <p:sp>
        <p:nvSpPr>
          <p:cNvPr id="15" name="Metin kutusu 14"/>
          <p:cNvSpPr txBox="1"/>
          <p:nvPr/>
        </p:nvSpPr>
        <p:spPr>
          <a:xfrm>
            <a:off x="3885189" y="3385890"/>
            <a:ext cx="3640107" cy="1400383"/>
          </a:xfrm>
          <a:prstGeom prst="rect">
            <a:avLst/>
          </a:prstGeom>
          <a:noFill/>
        </p:spPr>
        <p:txBody>
          <a:bodyPr wrap="square" rtlCol="0">
            <a:spAutoFit/>
          </a:bodyPr>
          <a:lstStyle/>
          <a:p>
            <a:pPr algn="ctr"/>
            <a:r>
              <a:rPr lang="tr-TR" sz="2000" b="1" dirty="0">
                <a:solidFill>
                  <a:prstClr val="white"/>
                </a:solidFill>
                <a:latin typeface="Arial"/>
              </a:rPr>
              <a:t>Bölge Sergisi</a:t>
            </a:r>
          </a:p>
          <a:p>
            <a:pPr algn="ctr"/>
            <a:endParaRPr lang="tr-TR" sz="500" dirty="0">
              <a:solidFill>
                <a:prstClr val="white"/>
              </a:solidFill>
              <a:latin typeface="Arial"/>
            </a:endParaRPr>
          </a:p>
          <a:p>
            <a:pPr algn="ctr"/>
            <a:r>
              <a:rPr lang="tr-TR" sz="1500" dirty="0">
                <a:solidFill>
                  <a:prstClr val="white"/>
                </a:solidFill>
                <a:latin typeface="Arial"/>
              </a:rPr>
              <a:t>Ön Değerlendirmeyi Geçen Öğrenciler Katılmaktadır.</a:t>
            </a:r>
          </a:p>
          <a:p>
            <a:pPr algn="ctr"/>
            <a:r>
              <a:rPr lang="tr-TR" sz="1500" dirty="0">
                <a:solidFill>
                  <a:prstClr val="white"/>
                </a:solidFill>
                <a:latin typeface="Arial"/>
              </a:rPr>
              <a:t>Her Bölgede yaklaşık 100 Proje Sergilenmektedir.</a:t>
            </a:r>
          </a:p>
        </p:txBody>
      </p:sp>
      <p:sp>
        <p:nvSpPr>
          <p:cNvPr id="16" name="Metin kutusu 15"/>
          <p:cNvSpPr txBox="1"/>
          <p:nvPr/>
        </p:nvSpPr>
        <p:spPr>
          <a:xfrm>
            <a:off x="2758381" y="4892758"/>
            <a:ext cx="5893724" cy="1215717"/>
          </a:xfrm>
          <a:prstGeom prst="rect">
            <a:avLst/>
          </a:prstGeom>
          <a:noFill/>
        </p:spPr>
        <p:txBody>
          <a:bodyPr wrap="square" rtlCol="0">
            <a:spAutoFit/>
          </a:bodyPr>
          <a:lstStyle/>
          <a:p>
            <a:pPr algn="ctr"/>
            <a:r>
              <a:rPr lang="tr-TR" sz="2000" b="1" dirty="0">
                <a:solidFill>
                  <a:prstClr val="white"/>
                </a:solidFill>
                <a:latin typeface="Arial"/>
              </a:rPr>
              <a:t>Ön Değerlendirme</a:t>
            </a:r>
          </a:p>
          <a:p>
            <a:pPr algn="ctr"/>
            <a:endParaRPr lang="tr-TR" sz="500" dirty="0">
              <a:solidFill>
                <a:prstClr val="white"/>
              </a:solidFill>
              <a:latin typeface="Arial"/>
            </a:endParaRPr>
          </a:p>
          <a:p>
            <a:pPr algn="ctr"/>
            <a:r>
              <a:rPr lang="tr-TR" sz="1600" dirty="0">
                <a:solidFill>
                  <a:prstClr val="white"/>
                </a:solidFill>
                <a:latin typeface="Arial"/>
              </a:rPr>
              <a:t>Bölge Jürileri Tarafından Online Değerlendirme Yapılmaktadır. </a:t>
            </a:r>
          </a:p>
          <a:p>
            <a:pPr algn="ctr"/>
            <a:r>
              <a:rPr lang="tr-TR" sz="1600" dirty="0">
                <a:solidFill>
                  <a:prstClr val="white"/>
                </a:solidFill>
                <a:latin typeface="Arial"/>
              </a:rPr>
              <a:t>Ön değerlendirmeyi Geçen Projeler Bölge Sergisine Katılmaktadır.</a:t>
            </a:r>
          </a:p>
        </p:txBody>
      </p:sp>
      <p:sp>
        <p:nvSpPr>
          <p:cNvPr id="18"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19" name="Dikdörtgen 18"/>
          <p:cNvSpPr/>
          <p:nvPr/>
        </p:nvSpPr>
        <p:spPr>
          <a:xfrm>
            <a:off x="694659" y="671095"/>
            <a:ext cx="10860032" cy="764825"/>
          </a:xfrm>
          <a:prstGeom prst="rect">
            <a:avLst/>
          </a:prstGeom>
        </p:spPr>
        <p:txBody>
          <a:bodyPr wrap="square">
            <a:spAutoFit/>
          </a:bodyPr>
          <a:lstStyle/>
          <a:p>
            <a:pPr>
              <a:lnSpc>
                <a:spcPct val="90000"/>
              </a:lnSpc>
              <a:spcBef>
                <a:spcPts val="1000"/>
              </a:spcBef>
            </a:pPr>
            <a:r>
              <a:rPr lang="tr-TR" sz="2000" b="1" dirty="0">
                <a:solidFill>
                  <a:srgbClr val="C00000"/>
                </a:solidFill>
                <a:latin typeface="Arial" panose="020B0604020202020204" pitchFamily="34" charset="0"/>
                <a:cs typeface="Arial" panose="020B0604020202020204" pitchFamily="34" charset="0"/>
              </a:rPr>
              <a:t>YARIŞMA SÜRECİ</a:t>
            </a:r>
          </a:p>
          <a:p>
            <a:pPr algn="just">
              <a:lnSpc>
                <a:spcPct val="115000"/>
              </a:lnSpc>
              <a:spcBef>
                <a:spcPts val="600"/>
              </a:spcBef>
              <a:spcAft>
                <a:spcPts val="600"/>
              </a:spcAft>
            </a:pPr>
            <a:r>
              <a:rPr lang="tr-TR" dirty="0">
                <a:latin typeface="Arial" panose="020B0604020202020204" pitchFamily="34" charset="0"/>
                <a:cs typeface="Arial" panose="020B0604020202020204" pitchFamily="34" charset="0"/>
              </a:rPr>
              <a:t>Yarışma ön değerlendirme, bölge sergisi ve final sergisi olmak üzere üç aşamadan oluşmaktadır.</a:t>
            </a:r>
          </a:p>
        </p:txBody>
      </p:sp>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69071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15</a:t>
            </a:fld>
            <a:endParaRPr lang="tr-TR"/>
          </a:p>
        </p:txBody>
      </p:sp>
      <p:pic>
        <p:nvPicPr>
          <p:cNvPr id="6" name="Picture 2" descr="C:\Users\taha.atakli\Desktop\bolge_harita_2019_v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31" y="1466633"/>
            <a:ext cx="9288056" cy="4734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10" name="Dikdörtgen 9"/>
          <p:cNvSpPr/>
          <p:nvPr/>
        </p:nvSpPr>
        <p:spPr>
          <a:xfrm>
            <a:off x="126391" y="534823"/>
            <a:ext cx="11367484" cy="872034"/>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Bölgesel yarışmalar, Adana, Ankara, Bursa, Erzurum, İstanbul-Asya, İstanbul-Avrupa, İzmir, Kayseri, Konya, Malatya, Samsun ve Van olmak üzere 12 Bölge Koordinatörlüğü tarafından yürütülür.</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84451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Unvan 1"/>
          <p:cNvSpPr txBox="1">
            <a:spLocks/>
          </p:cNvSpPr>
          <p:nvPr/>
        </p:nvSpPr>
        <p:spPr bwMode="auto">
          <a:xfrm>
            <a:off x="966952" y="1204108"/>
            <a:ext cx="2669406" cy="17811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lnSpcReduction="1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fontAlgn="base">
              <a:lnSpc>
                <a:spcPct val="90000"/>
              </a:lnSpc>
              <a:spcAft>
                <a:spcPts val="600"/>
              </a:spcAft>
              <a:buClrTx/>
              <a:buSzTx/>
              <a:tabLst/>
              <a:defRPr/>
            </a:pPr>
            <a:r>
              <a:rPr kumimoji="0" lang="en-US" sz="2700" b="1" i="0" u="none" strike="noStrike" kern="1200" cap="none" spc="0" normalizeH="0" baseline="0" noProof="0">
                <a:ln>
                  <a:noFill/>
                </a:ln>
                <a:solidFill>
                  <a:srgbClr val="FFFFFF"/>
                </a:solidFill>
                <a:effectLst/>
                <a:uLnTx/>
                <a:uFillTx/>
                <a:latin typeface="+mj-lt"/>
                <a:ea typeface="+mj-ea"/>
                <a:cs typeface="+mj-cs"/>
              </a:rPr>
              <a:t>2204-A Lise Öğrencileri Araştırma Projeleri Yarışması</a:t>
            </a:r>
          </a:p>
        </p:txBody>
      </p:sp>
      <p:sp>
        <p:nvSpPr>
          <p:cNvPr id="3" name="Metin kutusu 2">
            <a:extLst>
              <a:ext uri="{FF2B5EF4-FFF2-40B4-BE49-F238E27FC236}">
                <a16:creationId xmlns:a16="http://schemas.microsoft.com/office/drawing/2014/main" id="{841F3ECD-E623-FB0B-95E0-0E942EA27A55}"/>
              </a:ext>
            </a:extLst>
          </p:cNvPr>
          <p:cNvSpPr txBox="1"/>
          <p:nvPr/>
        </p:nvSpPr>
        <p:spPr>
          <a:xfrm>
            <a:off x="966951" y="3355130"/>
            <a:ext cx="2669407" cy="2427333"/>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2022 </a:t>
            </a:r>
            <a:r>
              <a:rPr lang="en-US" b="1" dirty="0" err="1">
                <a:latin typeface="Arial" panose="020B0604020202020204" pitchFamily="34" charset="0"/>
                <a:cs typeface="Arial" panose="020B0604020202020204" pitchFamily="34" charset="0"/>
              </a:rPr>
              <a:t>Yılı</a:t>
            </a:r>
            <a:r>
              <a:rPr lang="en-US" b="1" dirty="0">
                <a:latin typeface="Arial" panose="020B0604020202020204" pitchFamily="34" charset="0"/>
                <a:cs typeface="Arial" panose="020B0604020202020204" pitchFamily="34" charset="0"/>
              </a:rPr>
              <a:t> Adana </a:t>
            </a:r>
            <a:r>
              <a:rPr lang="en-US" b="1" dirty="0" err="1">
                <a:latin typeface="Arial" panose="020B0604020202020204" pitchFamily="34" charset="0"/>
                <a:cs typeface="Arial" panose="020B0604020202020204" pitchFamily="34" charset="0"/>
              </a:rPr>
              <a:t>Bölgesi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İllere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Göre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Proje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Sayısı</a:t>
            </a:r>
            <a:endParaRPr lang="en-US" b="1"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0325100" y="6356350"/>
            <a:ext cx="1028700" cy="365125"/>
          </a:xfrm>
        </p:spPr>
        <p:txBody>
          <a:bodyPr vert="horz" lIns="91440" tIns="45720" rIns="91440" bIns="45720" rtlCol="0" anchor="ctr">
            <a:normAutofit/>
          </a:bodyPr>
          <a:lstStyle/>
          <a:p>
            <a:pPr>
              <a:spcAft>
                <a:spcPts val="600"/>
              </a:spcAft>
            </a:pPr>
            <a:fld id="{A288FF71-A922-4FBD-81A3-4F1D48B61E9A}" type="slidenum">
              <a:rPr lang="en-US" sz="1200" smtClean="0">
                <a:solidFill>
                  <a:prstClr val="black">
                    <a:tint val="75000"/>
                  </a:prstClr>
                </a:solidFill>
                <a:latin typeface="+mn-lt"/>
                <a:cs typeface="+mn-cs"/>
              </a:rPr>
              <a:pPr>
                <a:spcAft>
                  <a:spcPts val="600"/>
                </a:spcAft>
              </a:pPr>
              <a:t>16</a:t>
            </a:fld>
            <a:endParaRPr lang="en-US" sz="1200">
              <a:solidFill>
                <a:prstClr val="black">
                  <a:tint val="75000"/>
                </a:prstClr>
              </a:solidFill>
              <a:latin typeface="+mn-lt"/>
              <a:cs typeface="+mn-cs"/>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graphicFrame>
        <p:nvGraphicFramePr>
          <p:cNvPr id="5" name="Tablo 4">
            <a:extLst>
              <a:ext uri="{FF2B5EF4-FFF2-40B4-BE49-F238E27FC236}">
                <a16:creationId xmlns:a16="http://schemas.microsoft.com/office/drawing/2014/main" id="{7090E862-A4EC-3AAD-D8C7-7F62BA150C13}"/>
              </a:ext>
            </a:extLst>
          </p:cNvPr>
          <p:cNvGraphicFramePr>
            <a:graphicFrameLocks noGrp="1"/>
          </p:cNvGraphicFramePr>
          <p:nvPr>
            <p:extLst>
              <p:ext uri="{D42A27DB-BD31-4B8C-83A1-F6EECF244321}">
                <p14:modId xmlns:p14="http://schemas.microsoft.com/office/powerpoint/2010/main" val="1329984550"/>
              </p:ext>
            </p:extLst>
          </p:nvPr>
        </p:nvGraphicFramePr>
        <p:xfrm>
          <a:off x="5348319" y="952500"/>
          <a:ext cx="5531291" cy="4829971"/>
        </p:xfrm>
        <a:graphic>
          <a:graphicData uri="http://schemas.openxmlformats.org/drawingml/2006/table">
            <a:tbl>
              <a:tblPr firstRow="1" firstCol="1" bandRow="1">
                <a:solidFill>
                  <a:schemeClr val="bg1">
                    <a:lumMod val="95000"/>
                  </a:schemeClr>
                </a:solidFill>
              </a:tblPr>
              <a:tblGrid>
                <a:gridCol w="3929422">
                  <a:extLst>
                    <a:ext uri="{9D8B030D-6E8A-4147-A177-3AD203B41FA5}">
                      <a16:colId xmlns:a16="http://schemas.microsoft.com/office/drawing/2014/main" val="2421290181"/>
                    </a:ext>
                  </a:extLst>
                </a:gridCol>
                <a:gridCol w="1601869">
                  <a:extLst>
                    <a:ext uri="{9D8B030D-6E8A-4147-A177-3AD203B41FA5}">
                      <a16:colId xmlns:a16="http://schemas.microsoft.com/office/drawing/2014/main" val="998664627"/>
                    </a:ext>
                  </a:extLst>
                </a:gridCol>
              </a:tblGrid>
              <a:tr h="463697">
                <a:tc gridSpan="2">
                  <a:txBody>
                    <a:bodyPr/>
                    <a:lstStyle/>
                    <a:p>
                      <a:pPr algn="ctr" fontAlgn="ctr">
                        <a:lnSpc>
                          <a:spcPct val="107000"/>
                        </a:lnSpc>
                        <a:spcBef>
                          <a:spcPts val="0"/>
                        </a:spcBef>
                        <a:spcAft>
                          <a:spcPts val="800"/>
                        </a:spcAft>
                      </a:pPr>
                      <a:r>
                        <a:rPr lang="tr-TR" sz="1600" b="1" i="0" u="none" strike="noStrike" cap="none" spc="0" dirty="0">
                          <a:solidFill>
                            <a:srgbClr val="F44A34"/>
                          </a:solidFill>
                          <a:effectLst/>
                          <a:latin typeface="Calibri" panose="020F0502020204030204" pitchFamily="34" charset="0"/>
                          <a:ea typeface="Times New Roman" panose="02020603050405020304" pitchFamily="18" charset="0"/>
                          <a:cs typeface="Calibri" panose="020F0502020204030204" pitchFamily="34" charset="0"/>
                        </a:rPr>
                        <a:t>ADANA BÖLGESİ</a:t>
                      </a:r>
                      <a:endParaRPr lang="tr-TR" sz="1600" b="1" i="0" u="none" strike="noStrike" cap="none" spc="0" dirty="0">
                        <a:solidFill>
                          <a:srgbClr val="F44A34"/>
                        </a:solidFill>
                        <a:effectLst/>
                        <a:latin typeface="Arial" panose="020B0604020202020204" pitchFamily="34" charset="0"/>
                      </a:endParaRPr>
                    </a:p>
                  </a:txBody>
                  <a:tcPr marL="65527" marR="142237" marT="18722" marB="140415"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endParaRPr lang="tr-TR"/>
                    </a:p>
                  </a:txBody>
                  <a:tcPr/>
                </a:tc>
                <a:extLst>
                  <a:ext uri="{0D108BD9-81ED-4DB2-BD59-A6C34878D82A}">
                    <a16:rowId xmlns:a16="http://schemas.microsoft.com/office/drawing/2014/main" val="2545525815"/>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ADANA</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466</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42275961"/>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GAZİANTEP</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305</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35553698"/>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HATAY</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205</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30628258"/>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K.K.T.C.</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589101042"/>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KAHRAMAN-MARAŞ</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56</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824758463"/>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KİLİS</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600795921"/>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MERSİN</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1.195</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858740280"/>
                  </a:ext>
                </a:extLst>
              </a:tr>
              <a:tr h="396934">
                <a:tc>
                  <a:txBody>
                    <a:bodyPr/>
                    <a:lstStyle/>
                    <a:p>
                      <a:pPr algn="l"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OSMANİYE</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215</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65620893"/>
                  </a:ext>
                </a:extLst>
              </a:tr>
              <a:tr h="396934">
                <a:tc>
                  <a:txBody>
                    <a:bodyPr/>
                    <a:lstStyle/>
                    <a:p>
                      <a:pPr algn="ctr"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784522219"/>
                  </a:ext>
                </a:extLst>
              </a:tr>
              <a:tr h="396934">
                <a:tc>
                  <a:txBody>
                    <a:bodyPr/>
                    <a:lstStyle/>
                    <a:p>
                      <a:pPr algn="ctr" fontAlgn="ctr">
                        <a:lnSpc>
                          <a:spcPct val="107000"/>
                        </a:lnSpc>
                        <a:spcBef>
                          <a:spcPts val="0"/>
                        </a:spcBef>
                        <a:spcAft>
                          <a:spcPts val="800"/>
                        </a:spcAft>
                      </a:pPr>
                      <a:r>
                        <a:rPr lang="tr-TR" sz="1200" b="1"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200" b="1" i="0" u="none" strike="noStrike" cap="none" spc="0">
                        <a:solidFill>
                          <a:schemeClr val="tx1"/>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lnSpc>
                          <a:spcPct val="107000"/>
                        </a:lnSpc>
                        <a:spcBef>
                          <a:spcPts val="0"/>
                        </a:spcBef>
                        <a:spcAft>
                          <a:spcPts val="800"/>
                        </a:spcAft>
                      </a:pPr>
                      <a:r>
                        <a:rPr lang="tr-TR" sz="1200" b="0" i="0" u="none" strike="noStrike"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200" b="0" i="0" u="none" strike="noStrike" cap="none" spc="0">
                        <a:solidFill>
                          <a:schemeClr val="tx1"/>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94248648"/>
                  </a:ext>
                </a:extLst>
              </a:tr>
              <a:tr h="396934">
                <a:tc>
                  <a:txBody>
                    <a:bodyPr/>
                    <a:lstStyle/>
                    <a:p>
                      <a:pPr algn="ctr" fontAlgn="ctr">
                        <a:lnSpc>
                          <a:spcPct val="107000"/>
                        </a:lnSpc>
                        <a:spcBef>
                          <a:spcPts val="0"/>
                        </a:spcBef>
                        <a:spcAft>
                          <a:spcPts val="800"/>
                        </a:spcAft>
                      </a:pPr>
                      <a:r>
                        <a:rPr lang="tr-TR" sz="1200" b="1" i="0" u="none" strike="noStrike" cap="none" spc="0">
                          <a:solidFill>
                            <a:srgbClr val="F44A34"/>
                          </a:solidFill>
                          <a:effectLst/>
                          <a:latin typeface="Calibri" panose="020F0502020204030204" pitchFamily="34" charset="0"/>
                          <a:ea typeface="Times New Roman" panose="02020603050405020304" pitchFamily="18" charset="0"/>
                          <a:cs typeface="Calibri" panose="020F0502020204030204" pitchFamily="34" charset="0"/>
                        </a:rPr>
                        <a:t>TOPLAM</a:t>
                      </a:r>
                      <a:endParaRPr lang="tr-TR" sz="1200" b="1" i="0" u="none" strike="noStrike" cap="none" spc="0">
                        <a:solidFill>
                          <a:srgbClr val="F44A34"/>
                        </a:solidFill>
                        <a:effectLst/>
                        <a:latin typeface="Arial" panose="020B0604020202020204" pitchFamily="34" charset="0"/>
                      </a:endParaRPr>
                    </a:p>
                  </a:txBody>
                  <a:tcPr marL="65527" marR="69143" marT="18722" marB="140415" anchor="ctr">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ctr">
                        <a:lnSpc>
                          <a:spcPct val="107000"/>
                        </a:lnSpc>
                        <a:spcBef>
                          <a:spcPts val="0"/>
                        </a:spcBef>
                        <a:spcAft>
                          <a:spcPts val="800"/>
                        </a:spcAft>
                      </a:pPr>
                      <a:r>
                        <a:rPr lang="tr-TR" sz="1200" b="1" i="0" u="none" strike="noStrike" cap="none" spc="0" dirty="0">
                          <a:solidFill>
                            <a:srgbClr val="F44A34"/>
                          </a:solidFill>
                          <a:effectLst/>
                          <a:latin typeface="Calibri" panose="020F0502020204030204" pitchFamily="34" charset="0"/>
                          <a:ea typeface="Times New Roman" panose="02020603050405020304" pitchFamily="18" charset="0"/>
                          <a:cs typeface="Calibri" panose="020F0502020204030204" pitchFamily="34" charset="0"/>
                        </a:rPr>
                        <a:t>2.447</a:t>
                      </a:r>
                      <a:endParaRPr lang="tr-TR" sz="1200" b="0" i="0" u="none" strike="noStrike" cap="none" spc="0" dirty="0">
                        <a:solidFill>
                          <a:srgbClr val="F44A34"/>
                        </a:solidFill>
                        <a:effectLst/>
                        <a:latin typeface="Arial" panose="020B0604020202020204" pitchFamily="34" charset="0"/>
                      </a:endParaRPr>
                    </a:p>
                  </a:txBody>
                  <a:tcPr marL="65527" marR="69143" marT="18722" marB="14041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56805308"/>
                  </a:ext>
                </a:extLst>
              </a:tr>
            </a:tbl>
          </a:graphicData>
        </a:graphic>
      </p:graphicFrame>
    </p:spTree>
    <p:extLst>
      <p:ext uri="{BB962C8B-B14F-4D97-AF65-F5344CB8AC3E}">
        <p14:creationId xmlns:p14="http://schemas.microsoft.com/office/powerpoint/2010/main" val="127953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1 Başlık"/>
          <p:cNvSpPr txBox="1">
            <a:spLocks/>
          </p:cNvSpPr>
          <p:nvPr/>
        </p:nvSpPr>
        <p:spPr bwMode="auto">
          <a:xfrm>
            <a:off x="2577876" y="844053"/>
            <a:ext cx="67125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C00000"/>
                </a:solidFill>
                <a:effectLst/>
                <a:uLnTx/>
                <a:uFillTx/>
                <a:latin typeface="Arial"/>
                <a:ea typeface="MS PGothic" pitchFamily="34" charset="-128"/>
                <a:cs typeface="Calibri" panose="020F0502020204030204" pitchFamily="34" charset="0"/>
              </a:rPr>
              <a:t>ÖDÜLLER</a:t>
            </a:r>
          </a:p>
        </p:txBody>
      </p:sp>
      <p:grpSp>
        <p:nvGrpSpPr>
          <p:cNvPr id="36" name="Grup 35"/>
          <p:cNvGrpSpPr/>
          <p:nvPr/>
        </p:nvGrpSpPr>
        <p:grpSpPr>
          <a:xfrm>
            <a:off x="7350922" y="2983953"/>
            <a:ext cx="4270270" cy="3268516"/>
            <a:chOff x="2843808" y="2581045"/>
            <a:chExt cx="4558850" cy="4323417"/>
          </a:xfrm>
        </p:grpSpPr>
        <p:sp>
          <p:nvSpPr>
            <p:cNvPr id="38" name="Metin kutusu 37"/>
            <p:cNvSpPr txBox="1"/>
            <p:nvPr/>
          </p:nvSpPr>
          <p:spPr>
            <a:xfrm>
              <a:off x="4169110" y="2581045"/>
              <a:ext cx="3023873" cy="715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Arial"/>
                  <a:ea typeface="+mn-ea"/>
                  <a:cs typeface="+mn-cs"/>
                </a:rPr>
                <a:t> TL</a:t>
              </a:r>
            </a:p>
          </p:txBody>
        </p:sp>
        <p:sp>
          <p:nvSpPr>
            <p:cNvPr id="39" name="Metin kutusu 38"/>
            <p:cNvSpPr txBox="1"/>
            <p:nvPr/>
          </p:nvSpPr>
          <p:spPr>
            <a:xfrm>
              <a:off x="4208042" y="3702112"/>
              <a:ext cx="3194616" cy="715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Arial"/>
                  <a:ea typeface="+mn-ea"/>
                  <a:cs typeface="+mn-cs"/>
                </a:rPr>
                <a:t> TL</a:t>
              </a:r>
            </a:p>
          </p:txBody>
        </p:sp>
        <p:sp>
          <p:nvSpPr>
            <p:cNvPr id="40" name="Metin kutusu 39"/>
            <p:cNvSpPr txBox="1"/>
            <p:nvPr/>
          </p:nvSpPr>
          <p:spPr>
            <a:xfrm>
              <a:off x="4208042" y="4794613"/>
              <a:ext cx="3194616" cy="715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Arial"/>
                  <a:ea typeface="+mn-ea"/>
                  <a:cs typeface="+mn-cs"/>
                </a:rPr>
                <a:t> TL</a:t>
              </a:r>
            </a:p>
          </p:txBody>
        </p:sp>
        <p:sp>
          <p:nvSpPr>
            <p:cNvPr id="41" name="Metin kutusu 40"/>
            <p:cNvSpPr txBox="1"/>
            <p:nvPr/>
          </p:nvSpPr>
          <p:spPr>
            <a:xfrm>
              <a:off x="2843808" y="5805264"/>
              <a:ext cx="864096" cy="10991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Arial"/>
                  <a:ea typeface="+mn-ea"/>
                  <a:cs typeface="+mn-cs"/>
                </a:rPr>
                <a:t>TEŞVİK ÖDÜLÜ</a:t>
              </a:r>
            </a:p>
          </p:txBody>
        </p:sp>
      </p:grpSp>
      <p:sp>
        <p:nvSpPr>
          <p:cNvPr id="42" name="Metin kutusu 41"/>
          <p:cNvSpPr txBox="1"/>
          <p:nvPr/>
        </p:nvSpPr>
        <p:spPr>
          <a:xfrm>
            <a:off x="7007246" y="3023577"/>
            <a:ext cx="14957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Arial"/>
                <a:ea typeface="+mn-ea"/>
                <a:cs typeface="+mn-cs"/>
              </a:rPr>
              <a:t>Birincilik</a:t>
            </a:r>
          </a:p>
        </p:txBody>
      </p:sp>
      <p:sp>
        <p:nvSpPr>
          <p:cNvPr id="43" name="Metin kutusu 42"/>
          <p:cNvSpPr txBox="1"/>
          <p:nvPr/>
        </p:nvSpPr>
        <p:spPr>
          <a:xfrm>
            <a:off x="7007246" y="3823970"/>
            <a:ext cx="16915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Arial"/>
                <a:ea typeface="+mn-ea"/>
                <a:cs typeface="+mn-cs"/>
              </a:rPr>
              <a:t>İkincilik</a:t>
            </a:r>
          </a:p>
        </p:txBody>
      </p:sp>
      <p:sp>
        <p:nvSpPr>
          <p:cNvPr id="44" name="Metin kutusu 43"/>
          <p:cNvSpPr txBox="1"/>
          <p:nvPr/>
        </p:nvSpPr>
        <p:spPr>
          <a:xfrm>
            <a:off x="7007246" y="4722791"/>
            <a:ext cx="17783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Arial"/>
                <a:ea typeface="+mn-ea"/>
                <a:cs typeface="+mn-cs"/>
              </a:rPr>
              <a:t>Üçüncülük</a:t>
            </a:r>
          </a:p>
        </p:txBody>
      </p:sp>
      <p:sp>
        <p:nvSpPr>
          <p:cNvPr id="45"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46" name="Resim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2" name="Metin kutusu 1">
            <a:extLst>
              <a:ext uri="{FF2B5EF4-FFF2-40B4-BE49-F238E27FC236}">
                <a16:creationId xmlns:a16="http://schemas.microsoft.com/office/drawing/2014/main" id="{91603F8C-22CB-7329-0128-7FFD7B4F0429}"/>
              </a:ext>
            </a:extLst>
          </p:cNvPr>
          <p:cNvSpPr txBox="1"/>
          <p:nvPr/>
        </p:nvSpPr>
        <p:spPr>
          <a:xfrm>
            <a:off x="384048" y="2011680"/>
            <a:ext cx="10512553" cy="3000821"/>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Bölgelerde yapılacak yarışmalarda başarılı bulunan projelere; Bölge Birinciliği, İkinciliği ve Üçüncülüğü</a:t>
            </a:r>
            <a:r>
              <a:rPr kumimoji="0" lang="tr-TR"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ödülleri verilir. Bölge Birincileri, yarışmanın final aşamasına davet edilir. Final yarışmasında başarılı bulunan projelere; Birincilik, İkincilik, Üçüncülük ve Teşvik ödülü verilebilir. Bölge ve final yarışmalarında ödül alan öğrencilere para ödülü ve başarı belgesi, varsa danışman öğretmenine para ödülü verilir. Bölge ve final yarışmalarında verilecek ödül ücretleri </a:t>
            </a:r>
            <a:r>
              <a:rPr kumimoji="0" lang="tr-TR"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3"/>
              </a:rPr>
              <a:t>http://tubitak.gov.tr/tr/yarismalar/icerik-lise-ogrencileri-arastirma-projeleri-yarismasi</a:t>
            </a:r>
            <a:r>
              <a:rPr kumimoji="0" lang="tr-TR"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adresinde yayınlanır.</a:t>
            </a:r>
          </a:p>
        </p:txBody>
      </p:sp>
    </p:spTree>
    <p:extLst>
      <p:ext uri="{BB962C8B-B14F-4D97-AF65-F5344CB8AC3E}">
        <p14:creationId xmlns:p14="http://schemas.microsoft.com/office/powerpoint/2010/main" val="181202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18</a:t>
            </a:fld>
            <a:endParaRPr lang="tr-TR"/>
          </a:p>
        </p:txBody>
      </p:sp>
      <p:sp>
        <p:nvSpPr>
          <p:cNvPr id="9" name="Aynı Yanın Köşesi Yuvarlatılmış Dikdörtgen 8"/>
          <p:cNvSpPr/>
          <p:nvPr/>
        </p:nvSpPr>
        <p:spPr>
          <a:xfrm>
            <a:off x="6991196" y="1484784"/>
            <a:ext cx="3826745" cy="3797430"/>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p:spPr>
      </p:sp>
      <p:graphicFrame>
        <p:nvGraphicFramePr>
          <p:cNvPr id="10" name="Diyagram 9"/>
          <p:cNvGraphicFramePr/>
          <p:nvPr>
            <p:extLst>
              <p:ext uri="{D42A27DB-BD31-4B8C-83A1-F6EECF244321}">
                <p14:modId xmlns:p14="http://schemas.microsoft.com/office/powerpoint/2010/main" val="376979341"/>
              </p:ext>
            </p:extLst>
          </p:nvPr>
        </p:nvGraphicFramePr>
        <p:xfrm>
          <a:off x="1377009" y="1484784"/>
          <a:ext cx="5583727"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ikdörtgen 11"/>
          <p:cNvSpPr/>
          <p:nvPr/>
        </p:nvSpPr>
        <p:spPr>
          <a:xfrm>
            <a:off x="7073901" y="1860005"/>
            <a:ext cx="3661333" cy="3046988"/>
          </a:xfrm>
          <a:prstGeom prst="rect">
            <a:avLst/>
          </a:prstGeom>
        </p:spPr>
        <p:txBody>
          <a:bodyPr wrap="square">
            <a:spAutoFit/>
          </a:bodyPr>
          <a:lstStyle/>
          <a:p>
            <a:pPr lvl="0"/>
            <a:r>
              <a:rPr lang="tr-TR" sz="2400" b="1" dirty="0">
                <a:latin typeface="Arial"/>
              </a:rPr>
              <a:t>Final Yarışmasına Katılan Projeler Arasından  Uygun Bulunan 11 Proje Her Yıl Uluslararası Proje Yarışmalarına Katılmaya Hak Kazanmaktadır. </a:t>
            </a: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4023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19</a:t>
            </a:fld>
            <a:endParaRPr lang="tr-TR"/>
          </a:p>
        </p:txBody>
      </p:sp>
      <p:grpSp>
        <p:nvGrpSpPr>
          <p:cNvPr id="24" name="Grup 23"/>
          <p:cNvGrpSpPr/>
          <p:nvPr/>
        </p:nvGrpSpPr>
        <p:grpSpPr>
          <a:xfrm>
            <a:off x="925814" y="1159110"/>
            <a:ext cx="5170186" cy="4580607"/>
            <a:chOff x="-4234431" y="3401353"/>
            <a:chExt cx="3828808" cy="5595224"/>
          </a:xfrm>
        </p:grpSpPr>
        <p:sp>
          <p:nvSpPr>
            <p:cNvPr id="25" name="Aynı Yanın Köşesi Yuvarlatılmış Dikdörtgen 24"/>
            <p:cNvSpPr/>
            <p:nvPr/>
          </p:nvSpPr>
          <p:spPr>
            <a:xfrm>
              <a:off x="-4234431" y="3401353"/>
              <a:ext cx="3828808" cy="5545353"/>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p:spPr>
        </p:sp>
        <p:sp>
          <p:nvSpPr>
            <p:cNvPr id="26" name="Aynı Yanın Köşesi Yuvarlatılmış Dikdörtgen 4"/>
            <p:cNvSpPr/>
            <p:nvPr/>
          </p:nvSpPr>
          <p:spPr>
            <a:xfrm>
              <a:off x="-4095942" y="3638036"/>
              <a:ext cx="3690319" cy="5358541"/>
            </a:xfrm>
            <a:prstGeom prst="rect">
              <a:avLst/>
            </a:prstGeom>
            <a:noFill/>
            <a:ln>
              <a:noFill/>
            </a:ln>
            <a:effectLst/>
          </p:spPr>
          <p:txBody>
            <a:bodyPr spcFirstLastPara="0" vert="horz" wrap="square" lIns="15240" tIns="45720" rIns="15240" bIns="15240" numCol="1" spcCol="1270" anchor="t" anchorCtr="0">
              <a:noAutofit/>
            </a:bodyPr>
            <a:lstStyle/>
            <a:p>
              <a:pPr marL="0" marR="0" lvl="0" indent="0" algn="just" defTabSz="914400" eaLnBrk="1" fontAlgn="auto" latinLnBrk="0" hangingPunct="1">
                <a:lnSpc>
                  <a:spcPct val="114000"/>
                </a:lnSpc>
                <a:spcBef>
                  <a:spcPts val="0"/>
                </a:spcBef>
                <a:spcAft>
                  <a:spcPts val="0"/>
                </a:spcAft>
                <a:buClrTx/>
                <a:buSzTx/>
                <a:buFont typeface="Wingdings" pitchFamily="2" charset="2"/>
                <a:buChar char="Ø"/>
                <a:tabLst/>
                <a:defRPr/>
              </a:pPr>
              <a:r>
                <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Uluslararası proje yarışmalarına TÜBİTAK tarafından gönderilerek Birincilik, İkincilik ve Üçüncülük ödüllerinden birini alan öğrenciler, </a:t>
              </a:r>
              <a:r>
                <a:rPr kumimoji="0" lang="tr-TR" sz="1500" b="1"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uluslararası yarışmada derece aldıkları alanla ilgili bir bölümü tercih etmeleri </a:t>
              </a:r>
              <a:r>
                <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durumunda alanlarındaki yükseköğretim</a:t>
              </a:r>
              <a:r>
                <a:rPr lang="tr-TR" sz="1500" kern="0" dirty="0">
                  <a:solidFill>
                    <a:prstClr val="black">
                      <a:hueOff val="0"/>
                      <a:satOff val="0"/>
                      <a:lumOff val="0"/>
                      <a:alphaOff val="0"/>
                    </a:prstClr>
                  </a:solidFill>
                  <a:latin typeface="Arial"/>
                  <a:cs typeface="Calibri" pitchFamily="34" charset="0"/>
                </a:rPr>
                <a:t> </a:t>
              </a:r>
              <a:r>
                <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programlarından burslu programlar hariç kontenjan dışından ÖSYM tarafından yerleştirilir (Bkz. 2023 YKS Kılavuzu). </a:t>
              </a:r>
            </a:p>
            <a:p>
              <a:pPr lvl="0" algn="just">
                <a:lnSpc>
                  <a:spcPct val="114000"/>
                </a:lnSpc>
                <a:buFont typeface="Wingdings" pitchFamily="2" charset="2"/>
                <a:buChar char="Ø"/>
                <a:defRPr/>
              </a:pPr>
              <a:r>
                <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Uluslararası proje yarışmalarında derece alan öğrencilerin, üniversite sınavına girecekleri yıl YKS kılavuzunda belirtilen tarih ve şekilde TÜBİTAK’a ek katsayı başvurusunda bulunmaları gerekir. Ayrıca uluslararası proje yarışmalarına TÜBİTAK tarafından gönderilerek Birincilik, İkincilik, </a:t>
              </a:r>
              <a:r>
                <a:rPr lang="tr-TR" sz="1500" kern="0" dirty="0">
                  <a:solidFill>
                    <a:prstClr val="black">
                      <a:hueOff val="0"/>
                      <a:satOff val="0"/>
                      <a:lumOff val="0"/>
                      <a:alphaOff val="0"/>
                    </a:prstClr>
                  </a:solidFill>
                  <a:latin typeface="Arial"/>
                  <a:cs typeface="Calibri" pitchFamily="34" charset="0"/>
                </a:rPr>
                <a:t>Üçüncülük, </a:t>
              </a:r>
              <a:r>
                <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Dördüncülük ödülü</a:t>
              </a:r>
              <a:r>
                <a:rPr kumimoji="0" lang="tr-TR" sz="1500" b="0" i="0" u="none" strike="noStrike" kern="0" cap="none" spc="0" normalizeH="0" dirty="0">
                  <a:ln>
                    <a:noFill/>
                  </a:ln>
                  <a:solidFill>
                    <a:prstClr val="black">
                      <a:hueOff val="0"/>
                      <a:satOff val="0"/>
                      <a:lumOff val="0"/>
                      <a:alphaOff val="0"/>
                    </a:prstClr>
                  </a:solidFill>
                  <a:effectLst/>
                  <a:uLnTx/>
                  <a:uFillTx/>
                  <a:latin typeface="Arial"/>
                  <a:ea typeface="+mn-ea"/>
                  <a:cs typeface="Calibri" pitchFamily="34" charset="0"/>
                </a:rPr>
                <a:t> </a:t>
              </a:r>
              <a:r>
                <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veya özel ödül alan öğrenciler TÜBİTAK 2205-Lisans Burs Programından faydalanabilir.</a:t>
              </a:r>
            </a:p>
            <a:p>
              <a:pPr algn="just">
                <a:lnSpc>
                  <a:spcPct val="114000"/>
                </a:lnSpc>
                <a:buFont typeface="Wingdings" pitchFamily="2" charset="2"/>
                <a:buChar char="Ø"/>
                <a:defRPr/>
              </a:pPr>
              <a:endPar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endParaRPr>
            </a:p>
            <a:p>
              <a:pPr marL="0" marR="0" lvl="0" indent="0" algn="just" defTabSz="914400" eaLnBrk="1" fontAlgn="auto" latinLnBrk="0" hangingPunct="1">
                <a:lnSpc>
                  <a:spcPct val="114000"/>
                </a:lnSpc>
                <a:spcBef>
                  <a:spcPts val="0"/>
                </a:spcBef>
                <a:spcAft>
                  <a:spcPts val="0"/>
                </a:spcAft>
                <a:buClrTx/>
                <a:buSzTx/>
                <a:buFont typeface="Wingdings" pitchFamily="2" charset="2"/>
                <a:buChar char="Ø"/>
                <a:tabLst/>
                <a:defRPr/>
              </a:pPr>
              <a:endParaRPr kumimoji="0" lang="tr-TR" sz="15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endParaRPr>
            </a:p>
          </p:txBody>
        </p:sp>
      </p:grpSp>
      <p:grpSp>
        <p:nvGrpSpPr>
          <p:cNvPr id="33" name="Grup 32"/>
          <p:cNvGrpSpPr/>
          <p:nvPr/>
        </p:nvGrpSpPr>
        <p:grpSpPr>
          <a:xfrm>
            <a:off x="1355932" y="583044"/>
            <a:ext cx="2601042" cy="735157"/>
            <a:chOff x="2159585" y="307165"/>
            <a:chExt cx="2053134" cy="1022407"/>
          </a:xfrm>
        </p:grpSpPr>
        <p:sp>
          <p:nvSpPr>
            <p:cNvPr id="34" name="Yuvarlatılmış Dikdörtgen 33"/>
            <p:cNvSpPr/>
            <p:nvPr/>
          </p:nvSpPr>
          <p:spPr>
            <a:xfrm>
              <a:off x="2159585" y="418735"/>
              <a:ext cx="2053134" cy="910837"/>
            </a:xfrm>
            <a:prstGeom prst="roundRect">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p:spPr>
        </p:sp>
        <p:sp>
          <p:nvSpPr>
            <p:cNvPr id="35" name="Yuvarlatılmış Dikdörtgen 4"/>
            <p:cNvSpPr/>
            <p:nvPr/>
          </p:nvSpPr>
          <p:spPr>
            <a:xfrm>
              <a:off x="2227048" y="307165"/>
              <a:ext cx="1918208" cy="1013652"/>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tr-TR" sz="1600" b="1" i="0" u="none" strike="noStrike" kern="0" cap="none" spc="0" normalizeH="0" baseline="0" dirty="0">
                  <a:ln>
                    <a:noFill/>
                  </a:ln>
                  <a:solidFill>
                    <a:prstClr val="white"/>
                  </a:solidFill>
                  <a:effectLst/>
                  <a:uLnTx/>
                  <a:uFillTx/>
                  <a:latin typeface="Arial" pitchFamily="34" charset="0"/>
                  <a:ea typeface="+mn-ea"/>
                  <a:cs typeface="Arial" pitchFamily="34" charset="0"/>
                </a:rPr>
                <a:t>DOĞRUDAN YERLEŞTİRME HAKKI</a:t>
              </a:r>
            </a:p>
          </p:txBody>
        </p:sp>
      </p:grpSp>
      <p:pic>
        <p:nvPicPr>
          <p:cNvPr id="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669" y="3809972"/>
            <a:ext cx="2800349" cy="240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up 36"/>
          <p:cNvGrpSpPr/>
          <p:nvPr/>
        </p:nvGrpSpPr>
        <p:grpSpPr>
          <a:xfrm>
            <a:off x="6531194" y="1093924"/>
            <a:ext cx="4822606" cy="2716048"/>
            <a:chOff x="2717571" y="-3090157"/>
            <a:chExt cx="3681820" cy="4014025"/>
          </a:xfrm>
        </p:grpSpPr>
        <p:sp>
          <p:nvSpPr>
            <p:cNvPr id="38" name="Aynı Yanın Köşesi Yuvarlatılmış Dikdörtgen 37"/>
            <p:cNvSpPr/>
            <p:nvPr/>
          </p:nvSpPr>
          <p:spPr>
            <a:xfrm>
              <a:off x="2717571" y="-3090157"/>
              <a:ext cx="3681820" cy="3658011"/>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p:spPr>
        </p:sp>
        <p:sp>
          <p:nvSpPr>
            <p:cNvPr id="39" name="Aynı Yanın Köşesi Yuvarlatılmış Dikdörtgen 4"/>
            <p:cNvSpPr/>
            <p:nvPr/>
          </p:nvSpPr>
          <p:spPr>
            <a:xfrm>
              <a:off x="2881938" y="-2733965"/>
              <a:ext cx="3353085" cy="3657833"/>
            </a:xfrm>
            <a:prstGeom prst="rect">
              <a:avLst/>
            </a:prstGeom>
            <a:noFill/>
            <a:ln>
              <a:solidFill>
                <a:sysClr val="window" lastClr="FFFFFF"/>
              </a:solidFill>
            </a:ln>
            <a:effectLst/>
          </p:spPr>
          <p:txBody>
            <a:bodyPr spcFirstLastPara="0" vert="horz" wrap="square" lIns="20320" tIns="60960" rIns="20320" bIns="20320" numCol="1" spcCol="1270" anchor="t" anchorCtr="0">
              <a:noAutofit/>
            </a:bodyPr>
            <a:lstStyle/>
            <a:p>
              <a:pPr marL="0" marR="0" lvl="0" indent="0" algn="just" defTabSz="914400" eaLnBrk="1" fontAlgn="auto" latinLnBrk="0" hangingPunct="1">
                <a:lnSpc>
                  <a:spcPct val="114000"/>
                </a:lnSpc>
                <a:spcBef>
                  <a:spcPts val="0"/>
                </a:spcBef>
                <a:spcAft>
                  <a:spcPts val="0"/>
                </a:spcAft>
                <a:buClrTx/>
                <a:buSzTx/>
                <a:buFontTx/>
                <a:buNone/>
                <a:tabLst/>
                <a:defRPr/>
              </a:pPr>
              <a:r>
                <a:rPr kumimoji="0" lang="tr-TR" sz="1400" b="0" i="0" u="none" strike="noStrike" kern="0" cap="none" spc="0" normalizeH="0" baseline="0" dirty="0">
                  <a:ln>
                    <a:noFill/>
                  </a:ln>
                  <a:solidFill>
                    <a:prstClr val="black">
                      <a:hueOff val="0"/>
                      <a:satOff val="0"/>
                      <a:lumOff val="0"/>
                      <a:alphaOff val="0"/>
                    </a:prstClr>
                  </a:solidFill>
                  <a:effectLst/>
                  <a:uLnTx/>
                  <a:uFillTx/>
                  <a:latin typeface="Arial"/>
                  <a:ea typeface="+mn-ea"/>
                  <a:cs typeface="Calibri" pitchFamily="34" charset="0"/>
                </a:rPr>
                <a:t>Final Yarışmasında ulusal dereceye giren öğrenciler, üniversite sınavına girecekleri ilk yıl, bir defaya mahsus olmak üzere derece aldıkları alanla ilgili bir bölümü tercih etmeleri durumunda yarışmada aldıkları derece ile orantılı olarak ek katsayı uygulamasından yararlanırlar (Bkz. 2023 YKS Kılavuzu). Dereceye giren öğrencilerin üniversite sınavına girecekleri yıl YKS kılavuzunda belirtilen tarih ve şekilde TÜBİTAK’a ek katsayı başvurusunda bulunmaları gerekir.</a:t>
              </a:r>
            </a:p>
          </p:txBody>
        </p:sp>
      </p:grpSp>
      <p:grpSp>
        <p:nvGrpSpPr>
          <p:cNvPr id="40" name="Grup 39"/>
          <p:cNvGrpSpPr/>
          <p:nvPr/>
        </p:nvGrpSpPr>
        <p:grpSpPr>
          <a:xfrm>
            <a:off x="6315170" y="696438"/>
            <a:ext cx="2074673" cy="615468"/>
            <a:chOff x="2139740" y="1502446"/>
            <a:chExt cx="1453795" cy="1123324"/>
          </a:xfrm>
          <a:solidFill>
            <a:srgbClr val="F79646">
              <a:lumMod val="75000"/>
            </a:srgbClr>
          </a:solidFill>
        </p:grpSpPr>
        <p:sp>
          <p:nvSpPr>
            <p:cNvPr id="41" name="Yuvarlatılmış Dikdörtgen 40"/>
            <p:cNvSpPr/>
            <p:nvPr/>
          </p:nvSpPr>
          <p:spPr>
            <a:xfrm>
              <a:off x="2139740" y="1502446"/>
              <a:ext cx="1453795" cy="1123324"/>
            </a:xfrm>
            <a:prstGeom prst="roundRect">
              <a:avLst/>
            </a:prstGeom>
            <a:grpFill/>
            <a:ln w="25400" cap="flat" cmpd="sng" algn="ctr">
              <a:solidFill>
                <a:srgbClr val="F79646">
                  <a:lumMod val="75000"/>
                </a:srgbClr>
              </a:solidFill>
              <a:prstDash val="solid"/>
            </a:ln>
            <a:effectLst/>
          </p:spPr>
        </p:sp>
        <p:sp>
          <p:nvSpPr>
            <p:cNvPr id="42" name="Yuvarlatılmış Dikdörtgen 4"/>
            <p:cNvSpPr/>
            <p:nvPr/>
          </p:nvSpPr>
          <p:spPr>
            <a:xfrm>
              <a:off x="2311904" y="1686169"/>
              <a:ext cx="1105063" cy="755877"/>
            </a:xfrm>
            <a:prstGeom prst="rect">
              <a:avLst/>
            </a:prstGeom>
            <a:grpFill/>
            <a:ln>
              <a:solidFill>
                <a:srgbClr val="F79646">
                  <a:lumMod val="75000"/>
                </a:srgbClr>
              </a:solid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dirty="0">
                  <a:ln>
                    <a:noFill/>
                  </a:ln>
                  <a:solidFill>
                    <a:prstClr val="white"/>
                  </a:solidFill>
                  <a:effectLst/>
                  <a:uLnTx/>
                  <a:uFillTx/>
                  <a:latin typeface="Arial" pitchFamily="34" charset="0"/>
                  <a:ea typeface="+mn-ea"/>
                  <a:cs typeface="Arial" pitchFamily="34" charset="0"/>
                </a:rPr>
                <a:t>EK KATSAYI</a:t>
              </a:r>
            </a:p>
          </p:txBody>
        </p:sp>
      </p:grpSp>
      <p:sp>
        <p:nvSpPr>
          <p:cNvPr id="22"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43" name="Resim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54749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a:t>
            </a:fld>
            <a:endParaRPr lang="tr-T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7" name="Dikdörtgen 6"/>
          <p:cNvSpPr/>
          <p:nvPr/>
        </p:nvSpPr>
        <p:spPr>
          <a:xfrm>
            <a:off x="232635" y="671744"/>
            <a:ext cx="2690801" cy="400110"/>
          </a:xfrm>
          <a:prstGeom prst="rect">
            <a:avLst/>
          </a:prstGeom>
        </p:spPr>
        <p:txBody>
          <a:bodyPr wrap="none">
            <a:spAutoFit/>
          </a:bodyPr>
          <a:lstStyle/>
          <a:p>
            <a:r>
              <a:rPr lang="tr-TR" sz="2000" b="1" dirty="0">
                <a:solidFill>
                  <a:srgbClr val="B31217"/>
                </a:solidFill>
                <a:latin typeface="Arial" panose="020B0604020202020204" pitchFamily="34" charset="0"/>
                <a:ea typeface="Calibri" panose="020F0502020204030204" pitchFamily="34" charset="0"/>
                <a:cs typeface="Arial" panose="020B0604020202020204" pitchFamily="34" charset="0"/>
              </a:rPr>
              <a:t>YARIŞMANIN AMACI</a:t>
            </a:r>
            <a:endParaRPr lang="tr-TR" sz="2000" b="1" dirty="0">
              <a:latin typeface="Arial" panose="020B0604020202020204" pitchFamily="34" charset="0"/>
              <a:cs typeface="Arial" panose="020B0604020202020204" pitchFamily="34" charset="0"/>
            </a:endParaRPr>
          </a:p>
        </p:txBody>
      </p:sp>
      <p:sp>
        <p:nvSpPr>
          <p:cNvPr id="8" name="Dikdörtgen 7"/>
          <p:cNvSpPr/>
          <p:nvPr/>
        </p:nvSpPr>
        <p:spPr>
          <a:xfrm>
            <a:off x="-235442" y="1038033"/>
            <a:ext cx="11367484" cy="1366528"/>
          </a:xfrm>
          <a:prstGeom prst="rect">
            <a:avLst/>
          </a:prstGeom>
        </p:spPr>
        <p:txBody>
          <a:bodyPr wrap="square">
            <a:spAutoFit/>
          </a:bodyPr>
          <a:lstStyle/>
          <a:p>
            <a:pPr marR="20320" lvl="1" algn="just">
              <a:lnSpc>
                <a:spcPct val="115000"/>
              </a:lnSpc>
              <a:spcBef>
                <a:spcPts val="600"/>
              </a:spcBef>
              <a:spcAft>
                <a:spcPts val="1000"/>
              </a:spcAft>
              <a:buClr>
                <a:srgbClr val="B31217"/>
              </a:buClr>
            </a:pPr>
            <a:r>
              <a:rPr lang="tr-TR" dirty="0">
                <a:latin typeface="Arial" panose="020B0604020202020204" pitchFamily="34" charset="0"/>
                <a:ea typeface="Arial" panose="020B0604020202020204" pitchFamily="34" charset="0"/>
              </a:rPr>
              <a:t>Lise öğrenimine devam etmekte olan öğrencileri temel, sosyal ve uygulamalı bilim alanlarında çalışmalar yapmaya teşvik etmek, çalışmalarını yönlendirmek ve bilimsel gelişmelerine katkıda bulunmak amacıyla TÜBİTAK, Bilim İnsanı Destek Programları Başkanlığı’nca LİSE ÖĞRENCİLERİ ARAŞTIRMA PROJELERİ YARIŞMASI her yıl düzenlenecektir.</a:t>
            </a:r>
          </a:p>
        </p:txBody>
      </p:sp>
      <p:sp>
        <p:nvSpPr>
          <p:cNvPr id="10" name="Dikdörtgen 9"/>
          <p:cNvSpPr/>
          <p:nvPr/>
        </p:nvSpPr>
        <p:spPr>
          <a:xfrm>
            <a:off x="232635" y="2570795"/>
            <a:ext cx="4161909" cy="400110"/>
          </a:xfrm>
          <a:prstGeom prst="rect">
            <a:avLst/>
          </a:prstGeom>
        </p:spPr>
        <p:txBody>
          <a:bodyPr wrap="none">
            <a:spAutoFit/>
          </a:bodyPr>
          <a:lstStyle/>
          <a:p>
            <a:r>
              <a:rPr lang="tr-TR" sz="2000" b="1" dirty="0">
                <a:solidFill>
                  <a:srgbClr val="B31217"/>
                </a:solidFill>
                <a:latin typeface="Arial" panose="020B0604020202020204" pitchFamily="34" charset="0"/>
                <a:ea typeface="Calibri" panose="020F0502020204030204" pitchFamily="34" charset="0"/>
                <a:cs typeface="Arial" panose="020B0604020202020204" pitchFamily="34" charset="0"/>
              </a:rPr>
              <a:t>BAŞVURU VE SERGİ TARİHLERİ</a:t>
            </a:r>
            <a:endParaRPr lang="tr-TR" sz="2000" b="1" dirty="0">
              <a:latin typeface="Arial" panose="020B0604020202020204" pitchFamily="34" charset="0"/>
              <a:cs typeface="Arial" panose="020B0604020202020204" pitchFamily="34" charset="0"/>
            </a:endParaRPr>
          </a:p>
        </p:txBody>
      </p:sp>
      <p:sp>
        <p:nvSpPr>
          <p:cNvPr id="11" name="Dikdörtgen 10"/>
          <p:cNvSpPr/>
          <p:nvPr/>
        </p:nvSpPr>
        <p:spPr>
          <a:xfrm>
            <a:off x="-235442" y="3014956"/>
            <a:ext cx="11367484" cy="729430"/>
          </a:xfrm>
          <a:prstGeom prst="rect">
            <a:avLst/>
          </a:prstGeom>
        </p:spPr>
        <p:txBody>
          <a:bodyPr wrap="square">
            <a:spAutoFit/>
          </a:bodyPr>
          <a:lstStyle/>
          <a:p>
            <a:pPr marR="20320" lvl="1" algn="just">
              <a:lnSpc>
                <a:spcPct val="115000"/>
              </a:lnSpc>
              <a:spcBef>
                <a:spcPts val="600"/>
              </a:spcBef>
              <a:spcAft>
                <a:spcPts val="1000"/>
              </a:spcAft>
              <a:buClr>
                <a:srgbClr val="B31217"/>
              </a:buClr>
            </a:pPr>
            <a:r>
              <a:rPr lang="tr-TR" dirty="0">
                <a:latin typeface="Arial" panose="020B0604020202020204" pitchFamily="34" charset="0"/>
                <a:ea typeface="Arial" panose="020B0604020202020204" pitchFamily="34" charset="0"/>
              </a:rPr>
              <a:t>Yarışma için yılda bir kez başvuru alınır. Yarışma kapsamında önce 12 bölge merkezinde bölge sergisi düzenlenir, sonrasında final sergisi yapılır. Aşağıdaki şekil 2’de süreç özetlenmiştir.</a:t>
            </a:r>
            <a:endParaRPr lang="tr-TR" dirty="0">
              <a:effectLst/>
              <a:latin typeface="Arial" panose="020B0604020202020204" pitchFamily="34" charset="0"/>
              <a:ea typeface="Arial" panose="020B0604020202020204" pitchFamily="34"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2" name="Resim 1">
            <a:extLst>
              <a:ext uri="{FF2B5EF4-FFF2-40B4-BE49-F238E27FC236}">
                <a16:creationId xmlns:a16="http://schemas.microsoft.com/office/drawing/2014/main" id="{E37D3189-B55A-169F-27AC-81DE0E8BB3D4}"/>
              </a:ext>
            </a:extLst>
          </p:cNvPr>
          <p:cNvPicPr>
            <a:picLocks noChangeAspect="1"/>
          </p:cNvPicPr>
          <p:nvPr/>
        </p:nvPicPr>
        <p:blipFill>
          <a:blip r:embed="rId3"/>
          <a:stretch>
            <a:fillRect/>
          </a:stretch>
        </p:blipFill>
        <p:spPr>
          <a:xfrm>
            <a:off x="694540" y="4072635"/>
            <a:ext cx="9434198" cy="1990187"/>
          </a:xfrm>
          <a:prstGeom prst="rect">
            <a:avLst/>
          </a:prstGeom>
        </p:spPr>
      </p:pic>
    </p:spTree>
    <p:extLst>
      <p:ext uri="{BB962C8B-B14F-4D97-AF65-F5344CB8AC3E}">
        <p14:creationId xmlns:p14="http://schemas.microsoft.com/office/powerpoint/2010/main" val="326749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up 23"/>
          <p:cNvGrpSpPr/>
          <p:nvPr/>
        </p:nvGrpSpPr>
        <p:grpSpPr>
          <a:xfrm>
            <a:off x="1643963" y="1336269"/>
            <a:ext cx="4334805" cy="2039363"/>
            <a:chOff x="-4234431" y="3401353"/>
            <a:chExt cx="4085413" cy="2638738"/>
          </a:xfrm>
        </p:grpSpPr>
        <p:sp>
          <p:nvSpPr>
            <p:cNvPr id="25" name="Aynı Yanın Köşesi Yuvarlatılmış Dikdörtgen 24"/>
            <p:cNvSpPr/>
            <p:nvPr/>
          </p:nvSpPr>
          <p:spPr>
            <a:xfrm>
              <a:off x="-4234431" y="3401353"/>
              <a:ext cx="4085413" cy="2638738"/>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p:spPr>
        </p:sp>
        <p:sp>
          <p:nvSpPr>
            <p:cNvPr id="26" name="Aynı Yanın Köşesi Yuvarlatılmış Dikdörtgen 4"/>
            <p:cNvSpPr/>
            <p:nvPr/>
          </p:nvSpPr>
          <p:spPr>
            <a:xfrm>
              <a:off x="-4095942" y="3588166"/>
              <a:ext cx="3601081" cy="1736360"/>
            </a:xfrm>
            <a:prstGeom prst="rect">
              <a:avLst/>
            </a:prstGeom>
            <a:noFill/>
            <a:ln>
              <a:noFill/>
            </a:ln>
            <a:effectLst/>
          </p:spPr>
          <p:txBody>
            <a:bodyPr spcFirstLastPara="0" vert="horz" wrap="square" lIns="15240" tIns="45720" rIns="15240" bIns="15240" numCol="1" spcCol="1270" anchor="t" anchorCtr="0">
              <a:noAutofit/>
            </a:bodyPr>
            <a:lstStyle/>
            <a:p>
              <a:pPr marL="0" marR="0" lvl="0" indent="0" algn="just" defTabSz="914400" rtl="0" eaLnBrk="1" fontAlgn="auto" latinLnBrk="0" hangingPunct="1">
                <a:lnSpc>
                  <a:spcPct val="150000"/>
                </a:lnSpc>
                <a:spcBef>
                  <a:spcPts val="0"/>
                </a:spcBef>
                <a:spcAft>
                  <a:spcPts val="0"/>
                </a:spcAft>
                <a:buClrTx/>
                <a:buSzTx/>
                <a:tabLst/>
                <a:defRPr/>
              </a:pPr>
              <a:endParaRPr kumimoji="0" lang="tr-TR" sz="14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Calibri" pitchFamily="34" charset="0"/>
              </a:endParaRPr>
            </a:p>
            <a:p>
              <a:pPr marL="0" marR="0" lvl="0" indent="0" algn="just" defTabSz="914400" rtl="0" eaLnBrk="1" fontAlgn="auto" latinLnBrk="0" hangingPunct="1">
                <a:lnSpc>
                  <a:spcPct val="150000"/>
                </a:lnSpc>
                <a:spcBef>
                  <a:spcPts val="0"/>
                </a:spcBef>
                <a:spcAft>
                  <a:spcPts val="0"/>
                </a:spcAft>
                <a:buClrTx/>
                <a:buSzTx/>
                <a:tabLst/>
                <a:defRPr/>
              </a:pPr>
              <a:r>
                <a:rPr kumimoji="0" lang="tr-TR" sz="14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Calibri" pitchFamily="34" charset="0"/>
                </a:rPr>
                <a:t>Final Yarışması sonucunda derece alan projeler için fikri haklar tescil (patent) desteği verilir.</a:t>
              </a:r>
            </a:p>
            <a:p>
              <a:pPr marL="0" marR="0" lvl="0" indent="0" algn="just" defTabSz="914400" rtl="0" eaLnBrk="1" fontAlgn="auto" latinLnBrk="0" hangingPunct="1">
                <a:lnSpc>
                  <a:spcPct val="150000"/>
                </a:lnSpc>
                <a:spcBef>
                  <a:spcPts val="0"/>
                </a:spcBef>
                <a:spcAft>
                  <a:spcPts val="0"/>
                </a:spcAft>
                <a:buClrTx/>
                <a:buSzTx/>
                <a:tabLst/>
                <a:defRPr/>
              </a:pPr>
              <a:endParaRPr kumimoji="0" lang="tr-TR" sz="14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Calibri" pitchFamily="34" charset="0"/>
              </a:endParaRPr>
            </a:p>
          </p:txBody>
        </p:sp>
      </p:grpSp>
      <p:grpSp>
        <p:nvGrpSpPr>
          <p:cNvPr id="27" name="Grup 26"/>
          <p:cNvGrpSpPr/>
          <p:nvPr/>
        </p:nvGrpSpPr>
        <p:grpSpPr>
          <a:xfrm>
            <a:off x="1741024" y="3895413"/>
            <a:ext cx="4032448" cy="2160240"/>
            <a:chOff x="3162661" y="-2306594"/>
            <a:chExt cx="4673443" cy="2562152"/>
          </a:xfrm>
        </p:grpSpPr>
        <p:sp>
          <p:nvSpPr>
            <p:cNvPr id="28" name="Aynı Yanın Köşesi Yuvarlatılmış Dikdörtgen 27"/>
            <p:cNvSpPr/>
            <p:nvPr/>
          </p:nvSpPr>
          <p:spPr>
            <a:xfrm>
              <a:off x="3162661" y="-2306594"/>
              <a:ext cx="4673443" cy="2498330"/>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p:spPr>
        </p:sp>
        <p:sp>
          <p:nvSpPr>
            <p:cNvPr id="29" name="Aynı Yanın Köşesi Yuvarlatılmış Dikdörtgen 4"/>
            <p:cNvSpPr/>
            <p:nvPr/>
          </p:nvSpPr>
          <p:spPr>
            <a:xfrm>
              <a:off x="3240460" y="-1933575"/>
              <a:ext cx="4404729" cy="2189133"/>
            </a:xfrm>
            <a:prstGeom prst="rect">
              <a:avLst/>
            </a:prstGeom>
            <a:noFill/>
            <a:ln>
              <a:noFill/>
            </a:ln>
            <a:effectLst/>
          </p:spPr>
          <p:txBody>
            <a:bodyPr spcFirstLastPara="0" vert="horz" wrap="square" lIns="20320" tIns="60960" rIns="20320" bIns="20320" numCol="1" spcCol="1270" anchor="t"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 Yarışması sonucunda derece alan ve üniversite giriş sınavında her alan için (eşit ağırlık/sayısal/sözel) ilk 25.000’e giren öğrenciler TÜBİTAK 2205-Lisans Burs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Programından faydalanır.</a:t>
              </a:r>
            </a:p>
          </p:txBody>
        </p:sp>
      </p:grpSp>
      <p:grpSp>
        <p:nvGrpSpPr>
          <p:cNvPr id="30" name="Grup 29"/>
          <p:cNvGrpSpPr/>
          <p:nvPr/>
        </p:nvGrpSpPr>
        <p:grpSpPr>
          <a:xfrm>
            <a:off x="1364730" y="3429443"/>
            <a:ext cx="2608543" cy="728330"/>
            <a:chOff x="2139740" y="1502446"/>
            <a:chExt cx="1453795" cy="1123324"/>
          </a:xfrm>
        </p:grpSpPr>
        <p:sp>
          <p:nvSpPr>
            <p:cNvPr id="31" name="Yuvarlatılmış Dikdörtgen 30"/>
            <p:cNvSpPr/>
            <p:nvPr/>
          </p:nvSpPr>
          <p:spPr>
            <a:xfrm>
              <a:off x="2139740" y="1502446"/>
              <a:ext cx="1453795" cy="1123324"/>
            </a:xfrm>
            <a:prstGeom prst="round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p:spPr>
        </p:sp>
        <p:sp>
          <p:nvSpPr>
            <p:cNvPr id="32" name="Yuvarlatılmış Dikdörtgen 4"/>
            <p:cNvSpPr/>
            <p:nvPr/>
          </p:nvSpPr>
          <p:spPr>
            <a:xfrm>
              <a:off x="2311904" y="1686169"/>
              <a:ext cx="1105063" cy="755877"/>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a:ln>
                    <a:noFill/>
                  </a:ln>
                  <a:solidFill>
                    <a:prstClr val="white"/>
                  </a:solidFill>
                  <a:effectLst/>
                  <a:uLnTx/>
                  <a:uFillTx/>
                  <a:latin typeface="Arial" pitchFamily="34" charset="0"/>
                  <a:ea typeface="+mn-ea"/>
                  <a:cs typeface="Arial" pitchFamily="34" charset="0"/>
                </a:rPr>
                <a:t>LİSANS BURSU</a:t>
              </a:r>
            </a:p>
          </p:txBody>
        </p:sp>
      </p:grpSp>
      <p:grpSp>
        <p:nvGrpSpPr>
          <p:cNvPr id="33" name="Grup 32"/>
          <p:cNvGrpSpPr/>
          <p:nvPr/>
        </p:nvGrpSpPr>
        <p:grpSpPr>
          <a:xfrm>
            <a:off x="1355932" y="583044"/>
            <a:ext cx="2601042" cy="735157"/>
            <a:chOff x="2159585" y="307165"/>
            <a:chExt cx="2053134" cy="1022407"/>
          </a:xfrm>
        </p:grpSpPr>
        <p:sp>
          <p:nvSpPr>
            <p:cNvPr id="34" name="Yuvarlatılmış Dikdörtgen 33"/>
            <p:cNvSpPr/>
            <p:nvPr/>
          </p:nvSpPr>
          <p:spPr>
            <a:xfrm>
              <a:off x="2159585" y="418735"/>
              <a:ext cx="2053134" cy="910837"/>
            </a:xfrm>
            <a:prstGeom prst="roundRect">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p:spPr>
        </p:sp>
        <p:sp>
          <p:nvSpPr>
            <p:cNvPr id="35" name="Yuvarlatılmış Dikdörtgen 4"/>
            <p:cNvSpPr/>
            <p:nvPr/>
          </p:nvSpPr>
          <p:spPr>
            <a:xfrm>
              <a:off x="2227048" y="307165"/>
              <a:ext cx="1918208" cy="1013652"/>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tr-TR" sz="1600" b="1" i="0" u="none" strike="noStrike" kern="0" cap="none" spc="0" normalizeH="0" baseline="0" noProof="0" dirty="0">
                  <a:ln>
                    <a:noFill/>
                  </a:ln>
                  <a:solidFill>
                    <a:prstClr val="white"/>
                  </a:solidFill>
                  <a:effectLst/>
                  <a:uLnTx/>
                  <a:uFillTx/>
                  <a:latin typeface="Arial" pitchFamily="34" charset="0"/>
                  <a:ea typeface="+mn-ea"/>
                  <a:cs typeface="Arial" pitchFamily="34" charset="0"/>
                </a:rPr>
                <a:t>FİKRİ HAKLAR TESCİL (PATENT) DESTEĞİ</a:t>
              </a:r>
            </a:p>
          </p:txBody>
        </p:sp>
      </p:grpSp>
      <p:pic>
        <p:nvPicPr>
          <p:cNvPr id="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56" y="3660616"/>
            <a:ext cx="2800349" cy="240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up 36"/>
          <p:cNvGrpSpPr/>
          <p:nvPr/>
        </p:nvGrpSpPr>
        <p:grpSpPr>
          <a:xfrm>
            <a:off x="6392902" y="1312001"/>
            <a:ext cx="4104456" cy="2160239"/>
            <a:chOff x="2717571" y="-3090157"/>
            <a:chExt cx="3681820" cy="3824436"/>
          </a:xfrm>
        </p:grpSpPr>
        <p:sp>
          <p:nvSpPr>
            <p:cNvPr id="38" name="Aynı Yanın Köşesi Yuvarlatılmış Dikdörtgen 37"/>
            <p:cNvSpPr/>
            <p:nvPr/>
          </p:nvSpPr>
          <p:spPr>
            <a:xfrm>
              <a:off x="2717571" y="-3090157"/>
              <a:ext cx="3681820" cy="3658011"/>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p:spPr>
        </p:sp>
        <p:sp>
          <p:nvSpPr>
            <p:cNvPr id="39" name="Aynı Yanın Köşesi Yuvarlatılmış Dikdörtgen 4"/>
            <p:cNvSpPr/>
            <p:nvPr/>
          </p:nvSpPr>
          <p:spPr>
            <a:xfrm>
              <a:off x="2881938" y="-2733963"/>
              <a:ext cx="3353085" cy="3468242"/>
            </a:xfrm>
            <a:prstGeom prst="rect">
              <a:avLst/>
            </a:prstGeom>
            <a:noFill/>
            <a:ln>
              <a:solidFill>
                <a:sysClr val="window" lastClr="FFFFFF"/>
              </a:solidFill>
            </a:ln>
            <a:effectLst/>
          </p:spPr>
          <p:txBody>
            <a:bodyPr spcFirstLastPara="0" vert="horz" wrap="square" lIns="20320" tIns="60960" rIns="20320" bIns="20320" numCol="1" spcCol="1270" anchor="t"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4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Calibri" pitchFamily="34" charset="0"/>
                </a:rPr>
                <a:t>Uluslararası Proje Yarışmalarına katılacak proje sahibi öğrenciler için proje geliştirme desteği ve akademisyen desteği verilir.</a:t>
              </a:r>
            </a:p>
          </p:txBody>
        </p:sp>
      </p:grpSp>
      <p:grpSp>
        <p:nvGrpSpPr>
          <p:cNvPr id="40" name="Grup 39"/>
          <p:cNvGrpSpPr/>
          <p:nvPr/>
        </p:nvGrpSpPr>
        <p:grpSpPr>
          <a:xfrm>
            <a:off x="6315170" y="622300"/>
            <a:ext cx="4259922" cy="689606"/>
            <a:chOff x="2139740" y="1111761"/>
            <a:chExt cx="1453795" cy="1514009"/>
          </a:xfrm>
          <a:solidFill>
            <a:srgbClr val="F79646">
              <a:lumMod val="75000"/>
            </a:srgbClr>
          </a:solidFill>
        </p:grpSpPr>
        <p:sp>
          <p:nvSpPr>
            <p:cNvPr id="41" name="Yuvarlatılmış Dikdörtgen 40"/>
            <p:cNvSpPr/>
            <p:nvPr/>
          </p:nvSpPr>
          <p:spPr>
            <a:xfrm>
              <a:off x="2139740" y="1502446"/>
              <a:ext cx="1453795" cy="1123324"/>
            </a:xfrm>
            <a:prstGeom prst="roundRect">
              <a:avLst/>
            </a:prstGeom>
            <a:grpFill/>
            <a:ln w="25400" cap="flat" cmpd="sng" algn="ctr">
              <a:solidFill>
                <a:srgbClr val="F79646">
                  <a:lumMod val="75000"/>
                </a:srgbClr>
              </a:solidFill>
              <a:prstDash val="solid"/>
            </a:ln>
            <a:effectLst/>
          </p:spPr>
        </p:sp>
        <p:sp>
          <p:nvSpPr>
            <p:cNvPr id="42" name="Yuvarlatılmış Dikdörtgen 4"/>
            <p:cNvSpPr/>
            <p:nvPr/>
          </p:nvSpPr>
          <p:spPr>
            <a:xfrm>
              <a:off x="2311904" y="1111761"/>
              <a:ext cx="1021287" cy="1330286"/>
            </a:xfrm>
            <a:prstGeom prst="rect">
              <a:avLst/>
            </a:prstGeom>
            <a:grpFill/>
            <a:ln>
              <a:solidFill>
                <a:srgbClr val="F79646">
                  <a:lumMod val="75000"/>
                </a:srgbClr>
              </a:solidFill>
            </a:ln>
            <a:effectLst/>
          </p:spPr>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kumimoji="0" lang="tr-TR" sz="1600" b="1" i="0" u="none" strike="noStrike" kern="0" cap="none" spc="0" normalizeH="0" baseline="0" noProof="0" dirty="0">
                  <a:ln>
                    <a:noFill/>
                  </a:ln>
                  <a:solidFill>
                    <a:prstClr val="white"/>
                  </a:solidFill>
                  <a:effectLst/>
                  <a:uLnTx/>
                  <a:uFillTx/>
                  <a:latin typeface="Arial" pitchFamily="34" charset="0"/>
                  <a:ea typeface="+mn-ea"/>
                  <a:cs typeface="Arial" pitchFamily="34" charset="0"/>
                </a:rPr>
                <a:t>PROJE GELİŞTİRME VE AKADEMİSYEN DESTEĞİ</a:t>
              </a:r>
            </a:p>
          </p:txBody>
        </p:sp>
      </p:grpSp>
      <p:sp>
        <p:nvSpPr>
          <p:cNvPr id="22" name="Unvan 1"/>
          <p:cNvSpPr txBox="1">
            <a:spLocks/>
          </p:cNvSpPr>
          <p:nvPr/>
        </p:nvSpPr>
        <p:spPr bwMode="auto">
          <a:xfrm>
            <a:off x="-154744" y="14896"/>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43" name="Resim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48458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21</a:t>
            </a:fld>
            <a:endParaRPr lang="tr-TR" dirty="0"/>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8" name="Başlık 7">
            <a:extLst>
              <a:ext uri="{FF2B5EF4-FFF2-40B4-BE49-F238E27FC236}">
                <a16:creationId xmlns:a16="http://schemas.microsoft.com/office/drawing/2014/main" id="{A457279F-4B37-6E7D-601F-ECEC6FAD0CCB}"/>
              </a:ext>
            </a:extLst>
          </p:cNvPr>
          <p:cNvSpPr>
            <a:spLocks noGrp="1"/>
          </p:cNvSpPr>
          <p:nvPr>
            <p:ph type="title"/>
          </p:nvPr>
        </p:nvSpPr>
        <p:spPr>
          <a:xfrm>
            <a:off x="838200" y="832867"/>
            <a:ext cx="10515600" cy="1300733"/>
          </a:xfrm>
        </p:spPr>
        <p:txBody>
          <a:bodyPr>
            <a:normAutofit/>
          </a:bodyPr>
          <a:lstStyle/>
          <a:p>
            <a:r>
              <a:rPr lang="tr-TR" sz="2400" b="1" dirty="0">
                <a:solidFill>
                  <a:srgbClr val="C00000"/>
                </a:solidFill>
                <a:latin typeface="Arial" panose="020B0604020202020204" pitchFamily="34" charset="0"/>
                <a:cs typeface="Arial" panose="020B0604020202020204" pitchFamily="34" charset="0"/>
              </a:rPr>
              <a:t>TÜBİTAK 2204-A LİSE ÖĞRENCİLERİ ARAŞTIRMA PROJELERİ YARIŞMASI DEĞERLENDİRME KRİTERLERİ</a:t>
            </a:r>
          </a:p>
        </p:txBody>
      </p:sp>
      <p:pic>
        <p:nvPicPr>
          <p:cNvPr id="2" name="Resim 1">
            <a:extLst>
              <a:ext uri="{FF2B5EF4-FFF2-40B4-BE49-F238E27FC236}">
                <a16:creationId xmlns:a16="http://schemas.microsoft.com/office/drawing/2014/main" id="{CD27CF5A-BD21-F1B0-90B3-114FFA0097A0}"/>
              </a:ext>
            </a:extLst>
          </p:cNvPr>
          <p:cNvPicPr>
            <a:picLocks noChangeAspect="1"/>
          </p:cNvPicPr>
          <p:nvPr/>
        </p:nvPicPr>
        <p:blipFill>
          <a:blip r:embed="rId3"/>
          <a:stretch>
            <a:fillRect/>
          </a:stretch>
        </p:blipFill>
        <p:spPr>
          <a:xfrm>
            <a:off x="838201" y="1983545"/>
            <a:ext cx="9656298" cy="4277107"/>
          </a:xfrm>
          <a:prstGeom prst="rect">
            <a:avLst/>
          </a:prstGeom>
        </p:spPr>
      </p:pic>
    </p:spTree>
    <p:extLst>
      <p:ext uri="{BB962C8B-B14F-4D97-AF65-F5344CB8AC3E}">
        <p14:creationId xmlns:p14="http://schemas.microsoft.com/office/powerpoint/2010/main" val="272991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9" name="Başlık 8">
            <a:extLst>
              <a:ext uri="{FF2B5EF4-FFF2-40B4-BE49-F238E27FC236}">
                <a16:creationId xmlns:a16="http://schemas.microsoft.com/office/drawing/2014/main" id="{1961E116-C7F2-B745-52D7-E170B2F98FA3}"/>
              </a:ext>
            </a:extLst>
          </p:cNvPr>
          <p:cNvSpPr>
            <a:spLocks noGrp="1"/>
          </p:cNvSpPr>
          <p:nvPr>
            <p:ph type="title"/>
          </p:nvPr>
        </p:nvSpPr>
        <p:spPr>
          <a:xfrm>
            <a:off x="697523" y="947737"/>
            <a:ext cx="10515600" cy="1325563"/>
          </a:xfrm>
        </p:spPr>
        <p:txBody>
          <a:bodyPr>
            <a:normAutofit/>
          </a:bodyPr>
          <a:lstStyle/>
          <a:p>
            <a:r>
              <a:rPr lang="tr-TR" sz="2400" b="1" dirty="0">
                <a:solidFill>
                  <a:srgbClr val="C10000"/>
                </a:solidFill>
                <a:effectLst/>
                <a:latin typeface="Arial" panose="020B0604020202020204" pitchFamily="34" charset="0"/>
                <a:cs typeface="Arial" panose="020B0604020202020204" pitchFamily="34" charset="0"/>
              </a:rPr>
              <a:t>2023 YILINDA PROGRAMDA YAPILAN GÜNCELLEMELER</a:t>
            </a:r>
            <a:endParaRPr lang="tr-TR" sz="2400" b="1" dirty="0">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EF43802B-5202-493D-2028-8ACF12A321F0}"/>
              </a:ext>
            </a:extLst>
          </p:cNvPr>
          <p:cNvPicPr>
            <a:picLocks noChangeAspect="1"/>
          </p:cNvPicPr>
          <p:nvPr/>
        </p:nvPicPr>
        <p:blipFill>
          <a:blip r:embed="rId3"/>
          <a:stretch>
            <a:fillRect/>
          </a:stretch>
        </p:blipFill>
        <p:spPr>
          <a:xfrm>
            <a:off x="1443111" y="2434529"/>
            <a:ext cx="9453490" cy="3475733"/>
          </a:xfrm>
          <a:prstGeom prst="rect">
            <a:avLst/>
          </a:prstGeom>
        </p:spPr>
      </p:pic>
    </p:spTree>
    <p:extLst>
      <p:ext uri="{BB962C8B-B14F-4D97-AF65-F5344CB8AC3E}">
        <p14:creationId xmlns:p14="http://schemas.microsoft.com/office/powerpoint/2010/main" val="2634027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531110"/>
            <a:ext cx="10515600" cy="1325563"/>
          </a:xfrm>
        </p:spPr>
        <p:txBody>
          <a:bodyPr/>
          <a:lstStyle/>
          <a:p>
            <a:pPr algn="ctr"/>
            <a:r>
              <a:rPr lang="tr-TR" dirty="0">
                <a:solidFill>
                  <a:srgbClr val="C00000"/>
                </a:solidFill>
                <a:latin typeface="Arial" panose="020B0604020202020204" pitchFamily="34" charset="0"/>
                <a:cs typeface="Arial" panose="020B0604020202020204" pitchFamily="34" charset="0"/>
              </a:rPr>
              <a:t>TEŞEKKÜRLER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13559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sp>
        <p:nvSpPr>
          <p:cNvPr id="8" name="Metin kutusu 7"/>
          <p:cNvSpPr txBox="1"/>
          <p:nvPr/>
        </p:nvSpPr>
        <p:spPr>
          <a:xfrm>
            <a:off x="127899" y="1000763"/>
            <a:ext cx="8472068" cy="5442452"/>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Türkiye ve KKTC’de öğrenim gören tüm lise öğrencileri katılabilir.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her öğrenci yalnızca </a:t>
            </a:r>
            <a:r>
              <a:rPr lang="tr-TR" b="1" dirty="0">
                <a:latin typeface="Arial" panose="020B0604020202020204" pitchFamily="34" charset="0"/>
                <a:cs typeface="Arial" panose="020B0604020202020204" pitchFamily="34" charset="0"/>
              </a:rPr>
              <a:t>bir proje </a:t>
            </a:r>
            <a:r>
              <a:rPr lang="tr-TR" dirty="0">
                <a:latin typeface="Arial" panose="020B0604020202020204" pitchFamily="34" charset="0"/>
                <a:cs typeface="Arial" panose="020B0604020202020204" pitchFamily="34" charset="0"/>
              </a:rPr>
              <a:t>ile katılabilir ve her proje </a:t>
            </a:r>
            <a:r>
              <a:rPr lang="tr-TR" b="1" dirty="0">
                <a:latin typeface="Arial" panose="020B0604020202020204" pitchFamily="34" charset="0"/>
                <a:cs typeface="Arial" panose="020B0604020202020204" pitchFamily="34" charset="0"/>
              </a:rPr>
              <a:t>en çok üç öğrenci tarafından</a:t>
            </a:r>
            <a:r>
              <a:rPr lang="tr-TR" dirty="0">
                <a:latin typeface="Arial" panose="020B0604020202020204" pitchFamily="34" charset="0"/>
                <a:cs typeface="Arial" panose="020B0604020202020204" pitchFamily="34" charset="0"/>
              </a:rPr>
              <a:t> hazırlanır.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Bir projede sadece </a:t>
            </a:r>
            <a:r>
              <a:rPr lang="tr-TR" b="1" dirty="0">
                <a:latin typeface="Arial" panose="020B0604020202020204" pitchFamily="34" charset="0"/>
                <a:cs typeface="Arial" panose="020B0604020202020204" pitchFamily="34" charset="0"/>
              </a:rPr>
              <a:t>bir danışman </a:t>
            </a:r>
            <a:r>
              <a:rPr lang="tr-TR" dirty="0">
                <a:latin typeface="Arial" panose="020B0604020202020204" pitchFamily="34" charset="0"/>
                <a:cs typeface="Arial" panose="020B0604020202020204" pitchFamily="34" charset="0"/>
              </a:rPr>
              <a:t>görev alabilir ve danışman birden fazla projeye danışmanlık yapabilir. Projede danışman olması zorunlu değildir. </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başvurusu yapılacak bir projedeki öğrenciler ve danışman </a:t>
            </a:r>
            <a:r>
              <a:rPr lang="tr-TR" b="1" dirty="0">
                <a:latin typeface="Arial" panose="020B0604020202020204" pitchFamily="34" charset="0"/>
                <a:cs typeface="Arial" panose="020B0604020202020204" pitchFamily="34" charset="0"/>
              </a:rPr>
              <a:t>farklı okullardan</a:t>
            </a:r>
            <a:r>
              <a:rPr lang="tr-TR" dirty="0">
                <a:latin typeface="Arial" panose="020B0604020202020204" pitchFamily="34" charset="0"/>
                <a:cs typeface="Arial" panose="020B0604020202020204" pitchFamily="34" charset="0"/>
              </a:rPr>
              <a:t> olabilir.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katılacak öğrenciler 20 yaşından gün almamış olmalıdır.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Projelerin, öğrencilerin özgün düşüncelerinden kaynaklanması, kendileri tarafından şekillendirilmiş, danışarak ama kendi bilgi ve becerileri ile yapılması gerekmektedir. Fikir aşamasında veya devam etmekte olan projelerle yarışmaya başvuru yapılmaz. Projelerin, Proje Rehberinde belirtilen formatta ve sonlandırılmış olarak yarışmaya başvurusunun yapılması gerekir.</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3</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7" name="Metin kutusu 6"/>
          <p:cNvSpPr txBox="1"/>
          <p:nvPr/>
        </p:nvSpPr>
        <p:spPr>
          <a:xfrm>
            <a:off x="127899" y="528723"/>
            <a:ext cx="872902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KOŞULLARI</a:t>
            </a:r>
            <a:endParaRPr lang="tr-TR" sz="14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85070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sp>
        <p:nvSpPr>
          <p:cNvPr id="8" name="Metin kutusu 7"/>
          <p:cNvSpPr txBox="1"/>
          <p:nvPr/>
        </p:nvSpPr>
        <p:spPr>
          <a:xfrm>
            <a:off x="80882" y="1146623"/>
            <a:ext cx="8519085" cy="4611455"/>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Aynı ya da başka isimlerle ve/veya aynı ya da benzer içerikle (konuyla) herhangi bir proje yarışmasına, bu yarışmanın son başvuru tarihinden önce başvurusu yapılmış veya katılmış projelerle bu yarışmaya başvuru yapılamaz. Bu kurala uymadığı tespit edilen projeler, hangi aşamada olursa olsun yarışmadan elenir.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Başvuru sistemine eksik, hatalı veya yanlış belge ve bilgi </a:t>
            </a:r>
            <a:r>
              <a:rPr lang="tr-TR" dirty="0" err="1">
                <a:latin typeface="Arial" panose="020B0604020202020204" pitchFamily="34" charset="0"/>
                <a:cs typeface="Arial" panose="020B0604020202020204" pitchFamily="34" charset="0"/>
              </a:rPr>
              <a:t>yüklenmesi</a:t>
            </a:r>
            <a:r>
              <a:rPr lang="tr-TR" dirty="0">
                <a:latin typeface="Arial" panose="020B0604020202020204" pitchFamily="34" charset="0"/>
                <a:cs typeface="Arial" panose="020B0604020202020204" pitchFamily="34" charset="0"/>
              </a:rPr>
              <a:t>, hazırlanan projenin halk sağlığı ve </a:t>
            </a:r>
            <a:r>
              <a:rPr lang="tr-TR" dirty="0" err="1">
                <a:latin typeface="Arial" panose="020B0604020202020204" pitchFamily="34" charset="0"/>
                <a:cs typeface="Arial" panose="020B0604020202020204" pitchFamily="34" charset="0"/>
              </a:rPr>
              <a:t>güvenliği</a:t>
            </a:r>
            <a:r>
              <a:rPr lang="tr-TR" dirty="0">
                <a:latin typeface="Arial" panose="020B0604020202020204" pitchFamily="34" charset="0"/>
                <a:cs typeface="Arial" panose="020B0604020202020204" pitchFamily="34" charset="0"/>
              </a:rPr>
              <a:t> için risk teşkil etmesi, insanların kişilik haklarına aykırı çalışma yapılması, projede etnik kökene, kişi veya toplumu karalamaya yönelik içerik bulunması, omurgalılar </a:t>
            </a:r>
            <a:r>
              <a:rPr lang="tr-TR" dirty="0" err="1">
                <a:latin typeface="Arial" panose="020B0604020202020204" pitchFamily="34" charset="0"/>
                <a:cs typeface="Arial" panose="020B0604020202020204" pitchFamily="34" charset="0"/>
              </a:rPr>
              <a:t>üzerinde</a:t>
            </a:r>
            <a:r>
              <a:rPr lang="tr-TR" dirty="0">
                <a:latin typeface="Arial" panose="020B0604020202020204" pitchFamily="34" charset="0"/>
                <a:cs typeface="Arial" panose="020B0604020202020204" pitchFamily="34" charset="0"/>
              </a:rPr>
              <a:t> kesi yapılması, kan veya doku alınması, ağız ya da enjeksiyon yoluyla etkisi kesin olarak bilinmeyen tehlikeli ve yabancı madde verilmesi, sağlığı tehdit eden deneyler yapılması durumlarında proje </a:t>
            </a:r>
            <a:r>
              <a:rPr lang="tr-TR" dirty="0" err="1">
                <a:latin typeface="Arial" panose="020B0604020202020204" pitchFamily="34" charset="0"/>
                <a:cs typeface="Arial" panose="020B0604020202020204" pitchFamily="34" charset="0"/>
              </a:rPr>
              <a:t>başvurularıhangi</a:t>
            </a:r>
            <a:r>
              <a:rPr lang="tr-TR" dirty="0">
                <a:latin typeface="Arial" panose="020B0604020202020204" pitchFamily="34" charset="0"/>
                <a:cs typeface="Arial" panose="020B0604020202020204" pitchFamily="34" charset="0"/>
              </a:rPr>
              <a:t> aşamada olursa olsun yarışmadan elenir.</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4</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7" name="Metin kutusu 6"/>
          <p:cNvSpPr txBox="1"/>
          <p:nvPr/>
        </p:nvSpPr>
        <p:spPr>
          <a:xfrm>
            <a:off x="80882" y="622300"/>
            <a:ext cx="872902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KOŞULLARI</a:t>
            </a:r>
            <a:endParaRPr lang="tr-TR" sz="14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5352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sp>
        <p:nvSpPr>
          <p:cNvPr id="8" name="Metin kutusu 7"/>
          <p:cNvSpPr txBox="1"/>
          <p:nvPr/>
        </p:nvSpPr>
        <p:spPr>
          <a:xfrm>
            <a:off x="80882" y="1331021"/>
            <a:ext cx="8519085" cy="4247317"/>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 hazırlığında kullanılması planlanan veri toplama araçlarının (test, anket, görüşme formu, vb.) elektronik başvuru sistemine PDF formatında yüklenmesi</a:t>
            </a:r>
            <a:r>
              <a:rPr lang="tr-TR" dirty="0">
                <a:solidFill>
                  <a:prstClr val="black"/>
                </a:solidFill>
                <a:latin typeface="Arial" panose="020B0604020202020204" pitchFamily="34" charset="0"/>
                <a:cs typeface="Arial" panose="020B0604020202020204" pitchFamily="34" charset="0"/>
              </a:rPr>
              <a:t> </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gerekir. Milli Eğitim Bakanlığına bağlı kurumlarda yapılacak veri toplama çalışmalarında kullanılacak araçlarının uygulanabilirliğine ilişkin il/ilçe milli eğitim müdürlüğünden alınmış </a:t>
            </a:r>
            <a:r>
              <a:rPr kumimoji="0" lang="tr-T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izin belgesinin </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taratılarak sisteme yüklenmesi gerekir.</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Projeler başvuru yapılan ana alanda görevlendirilecek jüri tarafından değerlendirilecek olup proje içeriğinin tematik alanla olan ilişkisi değerlendirmede</a:t>
            </a:r>
            <a:r>
              <a:rPr lang="tr-TR" dirty="0">
                <a:solidFill>
                  <a:prstClr val="black"/>
                </a:solidFill>
                <a:latin typeface="Arial" panose="020B0604020202020204" pitchFamily="34" charset="0"/>
                <a:cs typeface="Arial" panose="020B0604020202020204" pitchFamily="34" charset="0"/>
              </a:rPr>
              <a:t> </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etkili olacaktır. Başvuru aşamasında yapılan ana alan ve tematik alan seçimlerinde başvuru süreci bittikten sonra değişiklik yapılmayacaktır.</a:t>
            </a:r>
          </a:p>
        </p:txBody>
      </p:sp>
      <p:sp>
        <p:nvSpPr>
          <p:cNvPr id="6" name="Slayt Numarası Yer Tutucusu 3"/>
          <p:cNvSpPr>
            <a:spLocks noGrp="1"/>
          </p:cNvSpPr>
          <p:nvPr>
            <p:ph type="sldNum" sz="quarter" idx="12"/>
          </p:nvPr>
        </p:nvSpPr>
        <p:spPr>
          <a:xfrm>
            <a:off x="8599967" y="62606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7" name="Metin kutusu 6"/>
          <p:cNvSpPr txBox="1"/>
          <p:nvPr/>
        </p:nvSpPr>
        <p:spPr>
          <a:xfrm>
            <a:off x="80882" y="622300"/>
            <a:ext cx="8729023"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BAŞVURU KOŞULLARI</a:t>
            </a:r>
            <a:endParaRPr kumimoji="0" lang="tr-T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09075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6</a:t>
            </a:fld>
            <a:endParaRPr lang="tr-TR" dirty="0"/>
          </a:p>
        </p:txBody>
      </p:sp>
      <p:sp>
        <p:nvSpPr>
          <p:cNvPr id="5" name="Metin kutusu 4"/>
          <p:cNvSpPr txBox="1"/>
          <p:nvPr/>
        </p:nvSpPr>
        <p:spPr>
          <a:xfrm>
            <a:off x="189807" y="862739"/>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İŞLEMLERİ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8" name="Metin kutusu 7"/>
          <p:cNvSpPr txBox="1"/>
          <p:nvPr/>
        </p:nvSpPr>
        <p:spPr>
          <a:xfrm>
            <a:off x="139005" y="1608025"/>
            <a:ext cx="7350761" cy="4880375"/>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2023 yılı Lise Öğrencileri Araştırma Projeleri Yarışması Proje Rehberine göre hazırlanan ve tamamlanan projelerin başvuruları, 5 Aralık 2022 tarihinde başlar ve 5 Ocak 2023 tarihinde saat 17.30’da sona erer. Başvurular, </a:t>
            </a:r>
            <a:r>
              <a:rPr lang="tr-TR" dirty="0">
                <a:latin typeface="Arial" panose="020B0604020202020204" pitchFamily="34" charset="0"/>
                <a:cs typeface="Arial" panose="020B0604020202020204" pitchFamily="34" charset="0"/>
                <a:hlinkClick r:id="rId2"/>
              </a:rPr>
              <a:t>https://ebideb.tubitak.gov.tr</a:t>
            </a:r>
            <a:r>
              <a:rPr lang="tr-TR" dirty="0">
                <a:latin typeface="Arial" panose="020B0604020202020204" pitchFamily="34" charset="0"/>
                <a:cs typeface="Arial" panose="020B0604020202020204" pitchFamily="34" charset="0"/>
              </a:rPr>
              <a:t> adresinden çevrimiçi olarak yapılır. Başvuru yapacak öğrencilerin (proje iki veya </a:t>
            </a:r>
            <a:r>
              <a:rPr lang="tr-TR" dirty="0" err="1">
                <a:latin typeface="Arial" panose="020B0604020202020204" pitchFamily="34" charset="0"/>
                <a:cs typeface="Arial" panose="020B0604020202020204" pitchFamily="34" charset="0"/>
              </a:rPr>
              <a:t>üç</a:t>
            </a:r>
            <a:r>
              <a:rPr lang="tr-TR" dirty="0">
                <a:latin typeface="Arial" panose="020B0604020202020204" pitchFamily="34" charset="0"/>
                <a:cs typeface="Arial" panose="020B0604020202020204" pitchFamily="34" charset="0"/>
              </a:rPr>
              <a:t> öğrenci tarafından hazırlanmışsa her bir öğrencinin) ve varsa danışmanın </a:t>
            </a:r>
            <a:r>
              <a:rPr lang="tr-TR" dirty="0" err="1">
                <a:latin typeface="Arial" panose="020B0604020202020204" pitchFamily="34" charset="0"/>
                <a:cs typeface="Arial" panose="020B0604020202020204" pitchFamily="34" charset="0"/>
              </a:rPr>
              <a:t>ARBİS’e</a:t>
            </a:r>
            <a:r>
              <a:rPr lang="tr-TR" dirty="0">
                <a:latin typeface="Arial" panose="020B0604020202020204" pitchFamily="34" charset="0"/>
                <a:cs typeface="Arial" panose="020B0604020202020204" pitchFamily="34" charset="0"/>
              </a:rPr>
              <a:t> kayıtlı olması gerekir. (Bkz. </a:t>
            </a:r>
            <a:r>
              <a:rPr lang="tr-TR" dirty="0">
                <a:latin typeface="Arial" panose="020B0604020202020204" pitchFamily="34" charset="0"/>
                <a:cs typeface="Arial" panose="020B0604020202020204" pitchFamily="34" charset="0"/>
                <a:hlinkClick r:id="rId3"/>
              </a:rPr>
              <a:t>https://arbis.tubitak.gov.tr</a:t>
            </a:r>
            <a:r>
              <a:rPr lang="tr-TR" dirty="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İki veya üç öğrenci tarafından hazırlanan projelerde başvuru sistemine bir öğrenci giriş yapar ve diğer öğrenci/öğrenciler ile varsa danışman bilgilerini kendi bilgileriyle birlikte sisteme kaydeder.</a:t>
            </a:r>
          </a:p>
          <a:p>
            <a:pPr marL="285750" indent="-285750" algn="just">
              <a:lnSpc>
                <a:spcPct val="120000"/>
              </a:lnSpc>
              <a:spcBef>
                <a:spcPts val="600"/>
              </a:spcBef>
              <a:buFont typeface="Wingdings" panose="05000000000000000000" pitchFamily="2" charset="2"/>
              <a:buChar char="§"/>
            </a:pPr>
            <a:r>
              <a:rPr lang="tr-TR" dirty="0">
                <a:effectLst/>
                <a:latin typeface="Helvetica" pitchFamily="2" charset="0"/>
              </a:rPr>
              <a:t>Öğrenci/öğrencilerin son altı ay içinde çekilmiş vesikalık fotoğrafları sisteme yüklenir.</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127818" y="1801871"/>
            <a:ext cx="2768783" cy="2768783"/>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983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7</a:t>
            </a:fld>
            <a:endParaRPr lang="tr-TR" dirty="0"/>
          </a:p>
        </p:txBody>
      </p:sp>
      <p:sp>
        <p:nvSpPr>
          <p:cNvPr id="5" name="Metin kutusu 4"/>
          <p:cNvSpPr txBox="1"/>
          <p:nvPr/>
        </p:nvSpPr>
        <p:spPr>
          <a:xfrm>
            <a:off x="108420" y="1454666"/>
            <a:ext cx="7720816" cy="4612417"/>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sz="1700" dirty="0">
                <a:latin typeface="Arial" panose="020B0604020202020204" pitchFamily="34" charset="0"/>
                <a:cs typeface="Arial" panose="020B0604020202020204" pitchFamily="34" charset="0"/>
              </a:rPr>
              <a:t>Proje çalışması, </a:t>
            </a:r>
            <a:r>
              <a:rPr lang="tr-TR" sz="1700" dirty="0">
                <a:latin typeface="Arial" panose="020B0604020202020204" pitchFamily="34" charset="0"/>
                <a:cs typeface="Arial" panose="020B0604020202020204" pitchFamily="34" charset="0"/>
                <a:hlinkClick r:id="rId2"/>
              </a:rPr>
              <a:t>http://www.tubitak.gov.tr/tr/yarismalar/icerik-lise-ogrencileriarastirma-projeleri-yarismasi</a:t>
            </a:r>
            <a:r>
              <a:rPr lang="tr-TR" sz="1700" dirty="0">
                <a:latin typeface="Arial" panose="020B0604020202020204" pitchFamily="34" charset="0"/>
                <a:cs typeface="Arial" panose="020B0604020202020204" pitchFamily="34" charset="0"/>
              </a:rPr>
              <a:t>  adresinde bulunan şablon kullanılarak hazırlanır ve tek bir dosya halinde PDF formatında sisteme yüklenir. Proje özeti en az 150, en fazla 250 kelime; proje raporu en az 2, en fazla 20 sayfa olmalıdır. Proje raporu dışında kalan belgeler (bilimsel etik formu, izin belgeleri, fotoğraf, anket vb.) sistemde EK BELGELER kısmına yüklenir. Başvuru sistemine yüklenecek belgelerin dosya adı 25 karakteri geçmemeli, kişisel bilgiler içermemeli ve dosya uzantısı ‘.</a:t>
            </a:r>
            <a:r>
              <a:rPr lang="tr-TR" sz="1700" dirty="0" err="1">
                <a:latin typeface="Arial" panose="020B0604020202020204" pitchFamily="34" charset="0"/>
                <a:cs typeface="Arial" panose="020B0604020202020204" pitchFamily="34" charset="0"/>
              </a:rPr>
              <a:t>pdf</a:t>
            </a:r>
            <a:r>
              <a:rPr lang="tr-TR" sz="1700" dirty="0">
                <a:latin typeface="Arial" panose="020B0604020202020204" pitchFamily="34" charset="0"/>
                <a:cs typeface="Arial" panose="020B0604020202020204" pitchFamily="34" charset="0"/>
              </a:rPr>
              <a:t>’ şeklinde olmalıdır.</a:t>
            </a:r>
          </a:p>
          <a:p>
            <a:pPr marL="285750" indent="-285750" algn="just">
              <a:lnSpc>
                <a:spcPct val="120000"/>
              </a:lnSpc>
              <a:spcBef>
                <a:spcPts val="600"/>
              </a:spcBef>
              <a:buFont typeface="Wingdings" panose="05000000000000000000" pitchFamily="2" charset="2"/>
              <a:buChar char="§"/>
            </a:pPr>
            <a:r>
              <a:rPr lang="tr-TR" sz="1700" dirty="0">
                <a:latin typeface="Arial" panose="020B0604020202020204" pitchFamily="34" charset="0"/>
                <a:cs typeface="Arial" panose="020B0604020202020204" pitchFamily="34" charset="0"/>
              </a:rPr>
              <a:t>Projeye ait video kaydı sisteme eklenebilir. Video eklenmesi zorunlu değildir. Video boyutu 10 MB’ı geçmemeli ve FLV formatında olmalıdır.</a:t>
            </a:r>
          </a:p>
          <a:p>
            <a:pPr marL="285750" indent="-285750" algn="just">
              <a:lnSpc>
                <a:spcPct val="120000"/>
              </a:lnSpc>
              <a:spcBef>
                <a:spcPts val="600"/>
              </a:spcBef>
              <a:buFont typeface="Wingdings" panose="05000000000000000000" pitchFamily="2" charset="2"/>
              <a:buChar char="§"/>
            </a:pPr>
            <a:r>
              <a:rPr lang="tr-TR" sz="1700" dirty="0">
                <a:latin typeface="Arial" panose="020B0604020202020204" pitchFamily="34" charset="0"/>
                <a:cs typeface="Arial" panose="020B0604020202020204" pitchFamily="34" charset="0"/>
              </a:rPr>
              <a:t>Başvuru tarihleri içerisinde, çevrimiçi başvuru yapıldıktan sonra değişiklik için onayı kaldırılıp tekrar onaylanmadan bırakılan projeler değerlendirmeye alınmaz. </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6" name="Metin kutusu 5"/>
          <p:cNvSpPr txBox="1"/>
          <p:nvPr/>
        </p:nvSpPr>
        <p:spPr>
          <a:xfrm>
            <a:off x="189807" y="843283"/>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İŞLEMLERİ</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27818" y="1801871"/>
            <a:ext cx="2768783" cy="2768783"/>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56556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8</a:t>
            </a:fld>
            <a:endParaRPr lang="tr-TR" dirty="0"/>
          </a:p>
        </p:txBody>
      </p:sp>
      <p:sp>
        <p:nvSpPr>
          <p:cNvPr id="5" name="Metin kutusu 4"/>
          <p:cNvSpPr txBox="1"/>
          <p:nvPr/>
        </p:nvSpPr>
        <p:spPr>
          <a:xfrm>
            <a:off x="108420" y="1454666"/>
            <a:ext cx="7720816" cy="3433632"/>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endParaRPr lang="tr-TR" sz="1700"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sz="1700" dirty="0">
                <a:latin typeface="Arial" panose="020B0604020202020204" pitchFamily="34" charset="0"/>
                <a:cs typeface="Arial" panose="020B0604020202020204" pitchFamily="34" charset="0"/>
              </a:rPr>
              <a:t>Başvuru sistemi kapandıktan sonra öğrenci ve danışman öğretmen bilgileri dâhil hiçbir değişiklik talebi kabul edilmez. Herhangi bir nedenle sistemde başvurusu tamamlanmamış projeler değerlendirmeye alınmaz.</a:t>
            </a:r>
          </a:p>
          <a:p>
            <a:pPr marL="285750" indent="-285750" algn="just">
              <a:lnSpc>
                <a:spcPct val="120000"/>
              </a:lnSpc>
              <a:spcBef>
                <a:spcPts val="600"/>
              </a:spcBef>
              <a:buFont typeface="Wingdings" panose="05000000000000000000" pitchFamily="2" charset="2"/>
              <a:buChar char="§"/>
            </a:pPr>
            <a:r>
              <a:rPr lang="tr-TR" sz="1700" dirty="0">
                <a:latin typeface="Arial" panose="020B0604020202020204" pitchFamily="34" charset="0"/>
                <a:cs typeface="Arial" panose="020B0604020202020204" pitchFamily="34" charset="0"/>
              </a:rPr>
              <a:t>Başvuru formu, Bölge Koordinatörlerine gönderilmez. Bu formun başvuru sahipleri tarafından saklanması ve TÜBİTAK tarafından istendiğinde ibraz edilmesi gerekir.</a:t>
            </a:r>
          </a:p>
          <a:p>
            <a:pPr marL="285750" indent="-285750" algn="just">
              <a:lnSpc>
                <a:spcPct val="120000"/>
              </a:lnSpc>
              <a:spcBef>
                <a:spcPts val="600"/>
              </a:spcBef>
              <a:buFont typeface="Wingdings" panose="05000000000000000000" pitchFamily="2" charset="2"/>
              <a:buChar char="§"/>
            </a:pPr>
            <a:r>
              <a:rPr lang="tr-TR" sz="1700" dirty="0">
                <a:latin typeface="Arial" panose="020B0604020202020204" pitchFamily="34" charset="0"/>
                <a:cs typeface="Arial" panose="020B0604020202020204" pitchFamily="34" charset="0"/>
              </a:rPr>
              <a:t>Bölge sergisi aşamasına geçen öğrenciler tarafından </a:t>
            </a:r>
            <a:r>
              <a:rPr lang="tr-TR" sz="1700" dirty="0" err="1">
                <a:latin typeface="Arial" panose="020B0604020202020204" pitchFamily="34" charset="0"/>
                <a:cs typeface="Arial" panose="020B0604020202020204" pitchFamily="34" charset="0"/>
              </a:rPr>
              <a:t>Muvafakatname</a:t>
            </a:r>
            <a:r>
              <a:rPr lang="tr-TR" sz="1700" dirty="0">
                <a:latin typeface="Arial" panose="020B0604020202020204" pitchFamily="34" charset="0"/>
                <a:cs typeface="Arial" panose="020B0604020202020204" pitchFamily="34" charset="0"/>
              </a:rPr>
              <a:t> ve Yarışma Kuralları Kabul Formu bölge sergileri öncesinde doldurularak Bölge Koordinatörlerine gönderilir.</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sp>
        <p:nvSpPr>
          <p:cNvPr id="6" name="Metin kutusu 5"/>
          <p:cNvSpPr txBox="1"/>
          <p:nvPr/>
        </p:nvSpPr>
        <p:spPr>
          <a:xfrm>
            <a:off x="189807" y="843283"/>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İŞLEMLERİ</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27818" y="1801871"/>
            <a:ext cx="2768783" cy="2768783"/>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9734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9</a:t>
            </a:fld>
            <a:endParaRPr lang="tr-TR"/>
          </a:p>
        </p:txBody>
      </p:sp>
      <p:sp>
        <p:nvSpPr>
          <p:cNvPr id="5" name="Dikdörtgen 4"/>
          <p:cNvSpPr/>
          <p:nvPr/>
        </p:nvSpPr>
        <p:spPr>
          <a:xfrm>
            <a:off x="519570" y="604520"/>
            <a:ext cx="5562308" cy="801501"/>
          </a:xfrm>
          <a:prstGeom prst="rect">
            <a:avLst/>
          </a:prstGeom>
        </p:spPr>
        <p:txBody>
          <a:bodyPr wrap="square">
            <a:spAutoFit/>
          </a:bodyPr>
          <a:lstStyle/>
          <a:p>
            <a:pPr>
              <a:lnSpc>
                <a:spcPct val="90000"/>
              </a:lnSpc>
              <a:spcBef>
                <a:spcPts val="1000"/>
              </a:spcBef>
            </a:pPr>
            <a:r>
              <a:rPr lang="tr-TR" sz="2400" b="1" dirty="0">
                <a:solidFill>
                  <a:srgbClr val="C00000"/>
                </a:solidFill>
                <a:latin typeface="Calibri" panose="020F0502020204030204" pitchFamily="34" charset="0"/>
                <a:cs typeface="Calibri" panose="020F0502020204030204" pitchFamily="34" charset="0"/>
              </a:rPr>
              <a:t>ANA ALANLAR</a:t>
            </a:r>
          </a:p>
          <a:p>
            <a:pPr algn="just">
              <a:lnSpc>
                <a:spcPct val="115000"/>
              </a:lnSpc>
              <a:spcBef>
                <a:spcPts val="600"/>
              </a:spcBef>
              <a:spcAft>
                <a:spcPts val="600"/>
              </a:spcAft>
            </a:pPr>
            <a:r>
              <a:rPr lang="tr-TR" dirty="0">
                <a:latin typeface="Calibri" panose="020F0502020204030204" pitchFamily="34" charset="0"/>
                <a:cs typeface="Calibri" panose="020F0502020204030204" pitchFamily="34" charset="0"/>
              </a:rPr>
              <a:t>Yarışma 12 ana alanda düzenlenmektedir.</a:t>
            </a:r>
          </a:p>
        </p:txBody>
      </p:sp>
      <p:pic>
        <p:nvPicPr>
          <p:cNvPr id="6" name="Resim 5" descr="C:\Users\sefa.aktas\Downloads\lise-anaalan.PNG"/>
          <p:cNvPicPr/>
          <p:nvPr/>
        </p:nvPicPr>
        <p:blipFill>
          <a:blip r:embed="rId2">
            <a:extLst>
              <a:ext uri="{28A0092B-C50C-407E-A947-70E740481C1C}">
                <a14:useLocalDpi xmlns:a14="http://schemas.microsoft.com/office/drawing/2010/main" val="0"/>
              </a:ext>
            </a:extLst>
          </a:blip>
          <a:srcRect/>
          <a:stretch>
            <a:fillRect/>
          </a:stretch>
        </p:blipFill>
        <p:spPr bwMode="auto">
          <a:xfrm>
            <a:off x="1590488" y="1943720"/>
            <a:ext cx="8927390" cy="3068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2204-A Lise Öğrencileri Araştırma Projeleri Yarışması</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16048137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1775</Words>
  <Application>Microsoft Macintosh PowerPoint</Application>
  <PresentationFormat>Geniş ekran</PresentationFormat>
  <Paragraphs>160</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Calibri Light</vt:lpstr>
      <vt:lpstr>Corbel</vt:lpstr>
      <vt:lpstr>Helvetica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TÜBİTAK 2204-A LİSE ÖĞRENCİLERİ ARAŞTIRMA PROJELERİ YARIŞMASI DEĞERLENDİRME KRİTERLERİ</vt:lpstr>
      <vt:lpstr>2023 YILINDA PROGRAMDA YAPILAN GÜNCELLEMELER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Faruk URSAVAŞ</dc:creator>
  <cp:lastModifiedBy>AYGÜL DÜZENLİ</cp:lastModifiedBy>
  <cp:revision>60</cp:revision>
  <dcterms:created xsi:type="dcterms:W3CDTF">2019-11-27T09:44:27Z</dcterms:created>
  <dcterms:modified xsi:type="dcterms:W3CDTF">2022-10-30T16:09:27Z</dcterms:modified>
</cp:coreProperties>
</file>