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4" r:id="rId3"/>
    <p:sldId id="275" r:id="rId4"/>
    <p:sldId id="276" r:id="rId5"/>
    <p:sldId id="277" r:id="rId6"/>
    <p:sldId id="278" r:id="rId7"/>
    <p:sldId id="279" r:id="rId8"/>
    <p:sldId id="280" r:id="rId9"/>
    <p:sldId id="281" r:id="rId10"/>
    <p:sldId id="282" r:id="rId11"/>
    <p:sldId id="286" r:id="rId12"/>
    <p:sldId id="285" r:id="rId13"/>
    <p:sldId id="287"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1"/>
    <p:restoredTop sz="94653"/>
  </p:normalViewPr>
  <p:slideViewPr>
    <p:cSldViewPr snapToGrid="0">
      <p:cViewPr varScale="1">
        <p:scale>
          <a:sx n="85" d="100"/>
          <a:sy n="85" d="100"/>
        </p:scale>
        <p:origin x="8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43FB8C-3121-7EF0-7FA6-1D0E0548510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9E83E6C-761C-4ADA-B335-AE98F1CF1A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8428A4C-7591-1000-9138-3F8575A597F1}"/>
              </a:ext>
            </a:extLst>
          </p:cNvPr>
          <p:cNvSpPr>
            <a:spLocks noGrp="1"/>
          </p:cNvSpPr>
          <p:nvPr>
            <p:ph type="dt" sz="half" idx="10"/>
          </p:nvPr>
        </p:nvSpPr>
        <p:spPr/>
        <p:txBody>
          <a:bodyPr/>
          <a:lstStyle/>
          <a:p>
            <a:fld id="{8DE1D4B1-4876-F84B-8982-4D0634C229EC}" type="datetimeFigureOut">
              <a:rPr lang="tr-TR" smtClean="0"/>
              <a:t>30.10.2022</a:t>
            </a:fld>
            <a:endParaRPr lang="tr-TR"/>
          </a:p>
        </p:txBody>
      </p:sp>
      <p:sp>
        <p:nvSpPr>
          <p:cNvPr id="5" name="Alt Bilgi Yer Tutucusu 4">
            <a:extLst>
              <a:ext uri="{FF2B5EF4-FFF2-40B4-BE49-F238E27FC236}">
                <a16:creationId xmlns:a16="http://schemas.microsoft.com/office/drawing/2014/main" id="{B573A9B3-7CB0-C9B3-B834-246C2492DB6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441C99-A392-7518-E6DD-CA45819B97EC}"/>
              </a:ext>
            </a:extLst>
          </p:cNvPr>
          <p:cNvSpPr>
            <a:spLocks noGrp="1"/>
          </p:cNvSpPr>
          <p:nvPr>
            <p:ph type="sldNum" sz="quarter" idx="12"/>
          </p:nvPr>
        </p:nvSpPr>
        <p:spPr/>
        <p:txBody>
          <a:bodyPr/>
          <a:lstStyle/>
          <a:p>
            <a:fld id="{5C9D877E-CBED-9C4D-95DC-74CB45E24DD1}" type="slidenum">
              <a:rPr lang="tr-TR" smtClean="0"/>
              <a:t>‹#›</a:t>
            </a:fld>
            <a:endParaRPr lang="tr-TR"/>
          </a:p>
        </p:txBody>
      </p:sp>
    </p:spTree>
    <p:extLst>
      <p:ext uri="{BB962C8B-B14F-4D97-AF65-F5344CB8AC3E}">
        <p14:creationId xmlns:p14="http://schemas.microsoft.com/office/powerpoint/2010/main" val="25317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EAF0B8-D899-2C3A-90B6-70BDCC35825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D8AD612-0E2C-7E64-08BB-16BABA10C16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088A930-8834-B888-003D-F4979E5EFA19}"/>
              </a:ext>
            </a:extLst>
          </p:cNvPr>
          <p:cNvSpPr>
            <a:spLocks noGrp="1"/>
          </p:cNvSpPr>
          <p:nvPr>
            <p:ph type="dt" sz="half" idx="10"/>
          </p:nvPr>
        </p:nvSpPr>
        <p:spPr/>
        <p:txBody>
          <a:bodyPr/>
          <a:lstStyle/>
          <a:p>
            <a:fld id="{8DE1D4B1-4876-F84B-8982-4D0634C229EC}" type="datetimeFigureOut">
              <a:rPr lang="tr-TR" smtClean="0"/>
              <a:t>30.10.2022</a:t>
            </a:fld>
            <a:endParaRPr lang="tr-TR"/>
          </a:p>
        </p:txBody>
      </p:sp>
      <p:sp>
        <p:nvSpPr>
          <p:cNvPr id="5" name="Alt Bilgi Yer Tutucusu 4">
            <a:extLst>
              <a:ext uri="{FF2B5EF4-FFF2-40B4-BE49-F238E27FC236}">
                <a16:creationId xmlns:a16="http://schemas.microsoft.com/office/drawing/2014/main" id="{FB93453D-F17F-BC77-3318-6E6C2D6CAFC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AF54624-36FC-91FD-4E71-015D64CF709A}"/>
              </a:ext>
            </a:extLst>
          </p:cNvPr>
          <p:cNvSpPr>
            <a:spLocks noGrp="1"/>
          </p:cNvSpPr>
          <p:nvPr>
            <p:ph type="sldNum" sz="quarter" idx="12"/>
          </p:nvPr>
        </p:nvSpPr>
        <p:spPr/>
        <p:txBody>
          <a:bodyPr/>
          <a:lstStyle/>
          <a:p>
            <a:fld id="{5C9D877E-CBED-9C4D-95DC-74CB45E24DD1}" type="slidenum">
              <a:rPr lang="tr-TR" smtClean="0"/>
              <a:t>‹#›</a:t>
            </a:fld>
            <a:endParaRPr lang="tr-TR"/>
          </a:p>
        </p:txBody>
      </p:sp>
    </p:spTree>
    <p:extLst>
      <p:ext uri="{BB962C8B-B14F-4D97-AF65-F5344CB8AC3E}">
        <p14:creationId xmlns:p14="http://schemas.microsoft.com/office/powerpoint/2010/main" val="344877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839ED16-AF97-2EC8-7A77-6E292A79C69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23828B3-A54C-371D-13DE-4F56F651AEF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B3B3B0D-71D1-CAE4-B541-BDA5C40B0784}"/>
              </a:ext>
            </a:extLst>
          </p:cNvPr>
          <p:cNvSpPr>
            <a:spLocks noGrp="1"/>
          </p:cNvSpPr>
          <p:nvPr>
            <p:ph type="dt" sz="half" idx="10"/>
          </p:nvPr>
        </p:nvSpPr>
        <p:spPr/>
        <p:txBody>
          <a:bodyPr/>
          <a:lstStyle/>
          <a:p>
            <a:fld id="{8DE1D4B1-4876-F84B-8982-4D0634C229EC}" type="datetimeFigureOut">
              <a:rPr lang="tr-TR" smtClean="0"/>
              <a:t>30.10.2022</a:t>
            </a:fld>
            <a:endParaRPr lang="tr-TR"/>
          </a:p>
        </p:txBody>
      </p:sp>
      <p:sp>
        <p:nvSpPr>
          <p:cNvPr id="5" name="Alt Bilgi Yer Tutucusu 4">
            <a:extLst>
              <a:ext uri="{FF2B5EF4-FFF2-40B4-BE49-F238E27FC236}">
                <a16:creationId xmlns:a16="http://schemas.microsoft.com/office/drawing/2014/main" id="{FA54349E-13C2-2028-0F25-0BD07BE380A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8C4331A-6CC0-6A79-E345-8F8F4DD4674E}"/>
              </a:ext>
            </a:extLst>
          </p:cNvPr>
          <p:cNvSpPr>
            <a:spLocks noGrp="1"/>
          </p:cNvSpPr>
          <p:nvPr>
            <p:ph type="sldNum" sz="quarter" idx="12"/>
          </p:nvPr>
        </p:nvSpPr>
        <p:spPr/>
        <p:txBody>
          <a:bodyPr/>
          <a:lstStyle/>
          <a:p>
            <a:fld id="{5C9D877E-CBED-9C4D-95DC-74CB45E24DD1}" type="slidenum">
              <a:rPr lang="tr-TR" smtClean="0"/>
              <a:t>‹#›</a:t>
            </a:fld>
            <a:endParaRPr lang="tr-TR"/>
          </a:p>
        </p:txBody>
      </p:sp>
    </p:spTree>
    <p:extLst>
      <p:ext uri="{BB962C8B-B14F-4D97-AF65-F5344CB8AC3E}">
        <p14:creationId xmlns:p14="http://schemas.microsoft.com/office/powerpoint/2010/main" val="153512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1A2F9-2D41-4285-7E92-B380ABB1976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6BDB7D8-73D6-8BCF-B3CB-D646A66CBB2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3B002F4-D7C8-E3F6-81DC-857D981E362C}"/>
              </a:ext>
            </a:extLst>
          </p:cNvPr>
          <p:cNvSpPr>
            <a:spLocks noGrp="1"/>
          </p:cNvSpPr>
          <p:nvPr>
            <p:ph type="dt" sz="half" idx="10"/>
          </p:nvPr>
        </p:nvSpPr>
        <p:spPr/>
        <p:txBody>
          <a:bodyPr/>
          <a:lstStyle/>
          <a:p>
            <a:fld id="{8DE1D4B1-4876-F84B-8982-4D0634C229EC}" type="datetimeFigureOut">
              <a:rPr lang="tr-TR" smtClean="0"/>
              <a:t>30.10.2022</a:t>
            </a:fld>
            <a:endParaRPr lang="tr-TR"/>
          </a:p>
        </p:txBody>
      </p:sp>
      <p:sp>
        <p:nvSpPr>
          <p:cNvPr id="5" name="Alt Bilgi Yer Tutucusu 4">
            <a:extLst>
              <a:ext uri="{FF2B5EF4-FFF2-40B4-BE49-F238E27FC236}">
                <a16:creationId xmlns:a16="http://schemas.microsoft.com/office/drawing/2014/main" id="{EC86900B-2B63-9F64-2204-DB6EA7F8650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7E9D24-003B-9D1B-590B-A49DD8AD0428}"/>
              </a:ext>
            </a:extLst>
          </p:cNvPr>
          <p:cNvSpPr>
            <a:spLocks noGrp="1"/>
          </p:cNvSpPr>
          <p:nvPr>
            <p:ph type="sldNum" sz="quarter" idx="12"/>
          </p:nvPr>
        </p:nvSpPr>
        <p:spPr/>
        <p:txBody>
          <a:bodyPr/>
          <a:lstStyle/>
          <a:p>
            <a:fld id="{5C9D877E-CBED-9C4D-95DC-74CB45E24DD1}" type="slidenum">
              <a:rPr lang="tr-TR" smtClean="0"/>
              <a:t>‹#›</a:t>
            </a:fld>
            <a:endParaRPr lang="tr-TR"/>
          </a:p>
        </p:txBody>
      </p:sp>
    </p:spTree>
    <p:extLst>
      <p:ext uri="{BB962C8B-B14F-4D97-AF65-F5344CB8AC3E}">
        <p14:creationId xmlns:p14="http://schemas.microsoft.com/office/powerpoint/2010/main" val="389957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298570-6A1E-360A-2A5F-ED6265E5B83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615FA25-1E42-FDEA-928E-F482E9E944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71B3083-8771-B2F2-A7BA-CC3B50E87BBA}"/>
              </a:ext>
            </a:extLst>
          </p:cNvPr>
          <p:cNvSpPr>
            <a:spLocks noGrp="1"/>
          </p:cNvSpPr>
          <p:nvPr>
            <p:ph type="dt" sz="half" idx="10"/>
          </p:nvPr>
        </p:nvSpPr>
        <p:spPr/>
        <p:txBody>
          <a:bodyPr/>
          <a:lstStyle/>
          <a:p>
            <a:fld id="{8DE1D4B1-4876-F84B-8982-4D0634C229EC}" type="datetimeFigureOut">
              <a:rPr lang="tr-TR" smtClean="0"/>
              <a:t>30.10.2022</a:t>
            </a:fld>
            <a:endParaRPr lang="tr-TR"/>
          </a:p>
        </p:txBody>
      </p:sp>
      <p:sp>
        <p:nvSpPr>
          <p:cNvPr id="5" name="Alt Bilgi Yer Tutucusu 4">
            <a:extLst>
              <a:ext uri="{FF2B5EF4-FFF2-40B4-BE49-F238E27FC236}">
                <a16:creationId xmlns:a16="http://schemas.microsoft.com/office/drawing/2014/main" id="{A2D73B04-1BE8-9FD8-1F88-08E614C52F9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784C716-A65B-6590-D5BA-F4F92436245C}"/>
              </a:ext>
            </a:extLst>
          </p:cNvPr>
          <p:cNvSpPr>
            <a:spLocks noGrp="1"/>
          </p:cNvSpPr>
          <p:nvPr>
            <p:ph type="sldNum" sz="quarter" idx="12"/>
          </p:nvPr>
        </p:nvSpPr>
        <p:spPr/>
        <p:txBody>
          <a:bodyPr/>
          <a:lstStyle/>
          <a:p>
            <a:fld id="{5C9D877E-CBED-9C4D-95DC-74CB45E24DD1}" type="slidenum">
              <a:rPr lang="tr-TR" smtClean="0"/>
              <a:t>‹#›</a:t>
            </a:fld>
            <a:endParaRPr lang="tr-TR"/>
          </a:p>
        </p:txBody>
      </p:sp>
    </p:spTree>
    <p:extLst>
      <p:ext uri="{BB962C8B-B14F-4D97-AF65-F5344CB8AC3E}">
        <p14:creationId xmlns:p14="http://schemas.microsoft.com/office/powerpoint/2010/main" val="276644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8136A1-71ED-6D7B-ABC9-DB84B3825DE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FD08EDE-C88E-236C-8DFD-6358EB056CF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BB98916-5E9E-B4C6-3C34-6D1CF747C4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80696D5-858F-87A1-3F43-D78EC21D1E89}"/>
              </a:ext>
            </a:extLst>
          </p:cNvPr>
          <p:cNvSpPr>
            <a:spLocks noGrp="1"/>
          </p:cNvSpPr>
          <p:nvPr>
            <p:ph type="dt" sz="half" idx="10"/>
          </p:nvPr>
        </p:nvSpPr>
        <p:spPr/>
        <p:txBody>
          <a:bodyPr/>
          <a:lstStyle/>
          <a:p>
            <a:fld id="{8DE1D4B1-4876-F84B-8982-4D0634C229EC}" type="datetimeFigureOut">
              <a:rPr lang="tr-TR" smtClean="0"/>
              <a:t>30.10.2022</a:t>
            </a:fld>
            <a:endParaRPr lang="tr-TR"/>
          </a:p>
        </p:txBody>
      </p:sp>
      <p:sp>
        <p:nvSpPr>
          <p:cNvPr id="6" name="Alt Bilgi Yer Tutucusu 5">
            <a:extLst>
              <a:ext uri="{FF2B5EF4-FFF2-40B4-BE49-F238E27FC236}">
                <a16:creationId xmlns:a16="http://schemas.microsoft.com/office/drawing/2014/main" id="{30C4812E-0EDE-2FE6-D57B-ACF747CD40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9DB6E4D-BF5C-C93B-A6DF-A1DF3D4E3510}"/>
              </a:ext>
            </a:extLst>
          </p:cNvPr>
          <p:cNvSpPr>
            <a:spLocks noGrp="1"/>
          </p:cNvSpPr>
          <p:nvPr>
            <p:ph type="sldNum" sz="quarter" idx="12"/>
          </p:nvPr>
        </p:nvSpPr>
        <p:spPr/>
        <p:txBody>
          <a:bodyPr/>
          <a:lstStyle/>
          <a:p>
            <a:fld id="{5C9D877E-CBED-9C4D-95DC-74CB45E24DD1}" type="slidenum">
              <a:rPr lang="tr-TR" smtClean="0"/>
              <a:t>‹#›</a:t>
            </a:fld>
            <a:endParaRPr lang="tr-TR"/>
          </a:p>
        </p:txBody>
      </p:sp>
    </p:spTree>
    <p:extLst>
      <p:ext uri="{BB962C8B-B14F-4D97-AF65-F5344CB8AC3E}">
        <p14:creationId xmlns:p14="http://schemas.microsoft.com/office/powerpoint/2010/main" val="304693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F0DA83-B33B-C52B-7A9C-B07298BBA77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EEB700B-0D87-97BE-C94E-4FED643894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E8B7164-EA7B-FE1F-758E-18AB6687315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2013A09-BEA4-51AC-1103-A8562D09C0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6923DD7-5253-6093-E06E-816038F6BE7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336079E-AAFE-37AF-9FD9-614B66746567}"/>
              </a:ext>
            </a:extLst>
          </p:cNvPr>
          <p:cNvSpPr>
            <a:spLocks noGrp="1"/>
          </p:cNvSpPr>
          <p:nvPr>
            <p:ph type="dt" sz="half" idx="10"/>
          </p:nvPr>
        </p:nvSpPr>
        <p:spPr/>
        <p:txBody>
          <a:bodyPr/>
          <a:lstStyle/>
          <a:p>
            <a:fld id="{8DE1D4B1-4876-F84B-8982-4D0634C229EC}" type="datetimeFigureOut">
              <a:rPr lang="tr-TR" smtClean="0"/>
              <a:t>30.10.2022</a:t>
            </a:fld>
            <a:endParaRPr lang="tr-TR"/>
          </a:p>
        </p:txBody>
      </p:sp>
      <p:sp>
        <p:nvSpPr>
          <p:cNvPr id="8" name="Alt Bilgi Yer Tutucusu 7">
            <a:extLst>
              <a:ext uri="{FF2B5EF4-FFF2-40B4-BE49-F238E27FC236}">
                <a16:creationId xmlns:a16="http://schemas.microsoft.com/office/drawing/2014/main" id="{04519209-879C-0A79-05C3-A74AE80E6E0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B9AF40D-0853-41F4-0FB7-1D535E549A6D}"/>
              </a:ext>
            </a:extLst>
          </p:cNvPr>
          <p:cNvSpPr>
            <a:spLocks noGrp="1"/>
          </p:cNvSpPr>
          <p:nvPr>
            <p:ph type="sldNum" sz="quarter" idx="12"/>
          </p:nvPr>
        </p:nvSpPr>
        <p:spPr/>
        <p:txBody>
          <a:bodyPr/>
          <a:lstStyle/>
          <a:p>
            <a:fld id="{5C9D877E-CBED-9C4D-95DC-74CB45E24DD1}" type="slidenum">
              <a:rPr lang="tr-TR" smtClean="0"/>
              <a:t>‹#›</a:t>
            </a:fld>
            <a:endParaRPr lang="tr-TR"/>
          </a:p>
        </p:txBody>
      </p:sp>
    </p:spTree>
    <p:extLst>
      <p:ext uri="{BB962C8B-B14F-4D97-AF65-F5344CB8AC3E}">
        <p14:creationId xmlns:p14="http://schemas.microsoft.com/office/powerpoint/2010/main" val="168182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73453-C00E-D906-135C-ADC357F8951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32692DE-F600-9745-056A-1183898E48A2}"/>
              </a:ext>
            </a:extLst>
          </p:cNvPr>
          <p:cNvSpPr>
            <a:spLocks noGrp="1"/>
          </p:cNvSpPr>
          <p:nvPr>
            <p:ph type="dt" sz="half" idx="10"/>
          </p:nvPr>
        </p:nvSpPr>
        <p:spPr/>
        <p:txBody>
          <a:bodyPr/>
          <a:lstStyle/>
          <a:p>
            <a:fld id="{8DE1D4B1-4876-F84B-8982-4D0634C229EC}" type="datetimeFigureOut">
              <a:rPr lang="tr-TR" smtClean="0"/>
              <a:t>30.10.2022</a:t>
            </a:fld>
            <a:endParaRPr lang="tr-TR"/>
          </a:p>
        </p:txBody>
      </p:sp>
      <p:sp>
        <p:nvSpPr>
          <p:cNvPr id="4" name="Alt Bilgi Yer Tutucusu 3">
            <a:extLst>
              <a:ext uri="{FF2B5EF4-FFF2-40B4-BE49-F238E27FC236}">
                <a16:creationId xmlns:a16="http://schemas.microsoft.com/office/drawing/2014/main" id="{1908CC0A-8E66-9C24-FE9A-9C4D5CC0A6D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A481E5B-5D57-31A8-AFB4-26D10A9B64E4}"/>
              </a:ext>
            </a:extLst>
          </p:cNvPr>
          <p:cNvSpPr>
            <a:spLocks noGrp="1"/>
          </p:cNvSpPr>
          <p:nvPr>
            <p:ph type="sldNum" sz="quarter" idx="12"/>
          </p:nvPr>
        </p:nvSpPr>
        <p:spPr/>
        <p:txBody>
          <a:bodyPr/>
          <a:lstStyle/>
          <a:p>
            <a:fld id="{5C9D877E-CBED-9C4D-95DC-74CB45E24DD1}" type="slidenum">
              <a:rPr lang="tr-TR" smtClean="0"/>
              <a:t>‹#›</a:t>
            </a:fld>
            <a:endParaRPr lang="tr-TR"/>
          </a:p>
        </p:txBody>
      </p:sp>
    </p:spTree>
    <p:extLst>
      <p:ext uri="{BB962C8B-B14F-4D97-AF65-F5344CB8AC3E}">
        <p14:creationId xmlns:p14="http://schemas.microsoft.com/office/powerpoint/2010/main" val="19795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8A88A54-5AFB-8E47-F287-F0D8AE6E16C8}"/>
              </a:ext>
            </a:extLst>
          </p:cNvPr>
          <p:cNvSpPr>
            <a:spLocks noGrp="1"/>
          </p:cNvSpPr>
          <p:nvPr>
            <p:ph type="dt" sz="half" idx="10"/>
          </p:nvPr>
        </p:nvSpPr>
        <p:spPr/>
        <p:txBody>
          <a:bodyPr/>
          <a:lstStyle/>
          <a:p>
            <a:fld id="{8DE1D4B1-4876-F84B-8982-4D0634C229EC}" type="datetimeFigureOut">
              <a:rPr lang="tr-TR" smtClean="0"/>
              <a:t>30.10.2022</a:t>
            </a:fld>
            <a:endParaRPr lang="tr-TR"/>
          </a:p>
        </p:txBody>
      </p:sp>
      <p:sp>
        <p:nvSpPr>
          <p:cNvPr id="3" name="Alt Bilgi Yer Tutucusu 2">
            <a:extLst>
              <a:ext uri="{FF2B5EF4-FFF2-40B4-BE49-F238E27FC236}">
                <a16:creationId xmlns:a16="http://schemas.microsoft.com/office/drawing/2014/main" id="{483C7188-AE1E-AA32-B371-F3F5A269C99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90448BC-D58A-C5FA-AC77-EBCC88C6798B}"/>
              </a:ext>
            </a:extLst>
          </p:cNvPr>
          <p:cNvSpPr>
            <a:spLocks noGrp="1"/>
          </p:cNvSpPr>
          <p:nvPr>
            <p:ph type="sldNum" sz="quarter" idx="12"/>
          </p:nvPr>
        </p:nvSpPr>
        <p:spPr/>
        <p:txBody>
          <a:bodyPr/>
          <a:lstStyle/>
          <a:p>
            <a:fld id="{5C9D877E-CBED-9C4D-95DC-74CB45E24DD1}" type="slidenum">
              <a:rPr lang="tr-TR" smtClean="0"/>
              <a:t>‹#›</a:t>
            </a:fld>
            <a:endParaRPr lang="tr-TR"/>
          </a:p>
        </p:txBody>
      </p:sp>
    </p:spTree>
    <p:extLst>
      <p:ext uri="{BB962C8B-B14F-4D97-AF65-F5344CB8AC3E}">
        <p14:creationId xmlns:p14="http://schemas.microsoft.com/office/powerpoint/2010/main" val="34912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DF9271-4681-36CB-1633-3BFEC8B50A0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FE22EB4-5803-6817-ECE8-AA759E0046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ACEA532-D989-E9AF-15A5-3D5899166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D4250C9-3A67-FE08-F6A0-4AACAA23999D}"/>
              </a:ext>
            </a:extLst>
          </p:cNvPr>
          <p:cNvSpPr>
            <a:spLocks noGrp="1"/>
          </p:cNvSpPr>
          <p:nvPr>
            <p:ph type="dt" sz="half" idx="10"/>
          </p:nvPr>
        </p:nvSpPr>
        <p:spPr/>
        <p:txBody>
          <a:bodyPr/>
          <a:lstStyle/>
          <a:p>
            <a:fld id="{8DE1D4B1-4876-F84B-8982-4D0634C229EC}" type="datetimeFigureOut">
              <a:rPr lang="tr-TR" smtClean="0"/>
              <a:t>30.10.2022</a:t>
            </a:fld>
            <a:endParaRPr lang="tr-TR"/>
          </a:p>
        </p:txBody>
      </p:sp>
      <p:sp>
        <p:nvSpPr>
          <p:cNvPr id="6" name="Alt Bilgi Yer Tutucusu 5">
            <a:extLst>
              <a:ext uri="{FF2B5EF4-FFF2-40B4-BE49-F238E27FC236}">
                <a16:creationId xmlns:a16="http://schemas.microsoft.com/office/drawing/2014/main" id="{EB8AE683-1F4D-E45C-7C51-D87879656F2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50D256B-23C5-4277-FA13-23AA48592F1F}"/>
              </a:ext>
            </a:extLst>
          </p:cNvPr>
          <p:cNvSpPr>
            <a:spLocks noGrp="1"/>
          </p:cNvSpPr>
          <p:nvPr>
            <p:ph type="sldNum" sz="quarter" idx="12"/>
          </p:nvPr>
        </p:nvSpPr>
        <p:spPr/>
        <p:txBody>
          <a:bodyPr/>
          <a:lstStyle/>
          <a:p>
            <a:fld id="{5C9D877E-CBED-9C4D-95DC-74CB45E24DD1}" type="slidenum">
              <a:rPr lang="tr-TR" smtClean="0"/>
              <a:t>‹#›</a:t>
            </a:fld>
            <a:endParaRPr lang="tr-TR"/>
          </a:p>
        </p:txBody>
      </p:sp>
    </p:spTree>
    <p:extLst>
      <p:ext uri="{BB962C8B-B14F-4D97-AF65-F5344CB8AC3E}">
        <p14:creationId xmlns:p14="http://schemas.microsoft.com/office/powerpoint/2010/main" val="158373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64C091-789E-A855-3626-425F5830394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01D3733-C07E-2145-B8BA-693ABF2BA6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FCC83EC-B040-6B08-CE8F-113AAF69F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5E6475A-7B88-3EFE-61CB-52C7903E2C9F}"/>
              </a:ext>
            </a:extLst>
          </p:cNvPr>
          <p:cNvSpPr>
            <a:spLocks noGrp="1"/>
          </p:cNvSpPr>
          <p:nvPr>
            <p:ph type="dt" sz="half" idx="10"/>
          </p:nvPr>
        </p:nvSpPr>
        <p:spPr/>
        <p:txBody>
          <a:bodyPr/>
          <a:lstStyle/>
          <a:p>
            <a:fld id="{8DE1D4B1-4876-F84B-8982-4D0634C229EC}" type="datetimeFigureOut">
              <a:rPr lang="tr-TR" smtClean="0"/>
              <a:t>30.10.2022</a:t>
            </a:fld>
            <a:endParaRPr lang="tr-TR"/>
          </a:p>
        </p:txBody>
      </p:sp>
      <p:sp>
        <p:nvSpPr>
          <p:cNvPr id="6" name="Alt Bilgi Yer Tutucusu 5">
            <a:extLst>
              <a:ext uri="{FF2B5EF4-FFF2-40B4-BE49-F238E27FC236}">
                <a16:creationId xmlns:a16="http://schemas.microsoft.com/office/drawing/2014/main" id="{908A7400-0454-865B-E088-CB075574908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ACE195-C7C5-A837-F40F-9DD99BD6B999}"/>
              </a:ext>
            </a:extLst>
          </p:cNvPr>
          <p:cNvSpPr>
            <a:spLocks noGrp="1"/>
          </p:cNvSpPr>
          <p:nvPr>
            <p:ph type="sldNum" sz="quarter" idx="12"/>
          </p:nvPr>
        </p:nvSpPr>
        <p:spPr/>
        <p:txBody>
          <a:bodyPr/>
          <a:lstStyle/>
          <a:p>
            <a:fld id="{5C9D877E-CBED-9C4D-95DC-74CB45E24DD1}" type="slidenum">
              <a:rPr lang="tr-TR" smtClean="0"/>
              <a:t>‹#›</a:t>
            </a:fld>
            <a:endParaRPr lang="tr-TR"/>
          </a:p>
        </p:txBody>
      </p:sp>
    </p:spTree>
    <p:extLst>
      <p:ext uri="{BB962C8B-B14F-4D97-AF65-F5344CB8AC3E}">
        <p14:creationId xmlns:p14="http://schemas.microsoft.com/office/powerpoint/2010/main" val="378403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861B23E-7D96-03C5-7404-71CE30874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EE69D6C-3D3D-DF3D-90BD-B5D801375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327E62-02D3-F19D-A8B8-3DA883AA3A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1D4B1-4876-F84B-8982-4D0634C229EC}" type="datetimeFigureOut">
              <a:rPr lang="tr-TR" smtClean="0"/>
              <a:t>30.10.2022</a:t>
            </a:fld>
            <a:endParaRPr lang="tr-TR"/>
          </a:p>
        </p:txBody>
      </p:sp>
      <p:sp>
        <p:nvSpPr>
          <p:cNvPr id="5" name="Alt Bilgi Yer Tutucusu 4">
            <a:extLst>
              <a:ext uri="{FF2B5EF4-FFF2-40B4-BE49-F238E27FC236}">
                <a16:creationId xmlns:a16="http://schemas.microsoft.com/office/drawing/2014/main" id="{3E60108D-AC59-3B28-3989-CAA889F6CA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BD0984E-8A96-9B79-487E-EE6383D139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D877E-CBED-9C4D-95DC-74CB45E24DD1}" type="slidenum">
              <a:rPr lang="tr-TR" smtClean="0"/>
              <a:t>‹#›</a:t>
            </a:fld>
            <a:endParaRPr lang="tr-TR"/>
          </a:p>
        </p:txBody>
      </p:sp>
    </p:spTree>
    <p:extLst>
      <p:ext uri="{BB962C8B-B14F-4D97-AF65-F5344CB8AC3E}">
        <p14:creationId xmlns:p14="http://schemas.microsoft.com/office/powerpoint/2010/main" val="1379138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tubitak.gov.tr/tr/yarismalar/icerik-2204-c-lise-ogrencileri-kutup-arastirma"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rbis.tubitak.gov.tr/"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C49573A-3360-C5E2-FD0E-5C44A53FBC51}"/>
              </a:ext>
            </a:extLst>
          </p:cNvPr>
          <p:cNvPicPr>
            <a:picLocks noChangeAspect="1"/>
          </p:cNvPicPr>
          <p:nvPr/>
        </p:nvPicPr>
        <p:blipFill>
          <a:blip r:embed="rId2"/>
          <a:stretch>
            <a:fillRect/>
          </a:stretch>
        </p:blipFill>
        <p:spPr>
          <a:xfrm>
            <a:off x="306859" y="0"/>
            <a:ext cx="11084396" cy="1410346"/>
          </a:xfrm>
          <a:prstGeom prst="rect">
            <a:avLst/>
          </a:prstGeom>
        </p:spPr>
      </p:pic>
      <p:pic>
        <p:nvPicPr>
          <p:cNvPr id="4" name="Resim 3">
            <a:extLst>
              <a:ext uri="{FF2B5EF4-FFF2-40B4-BE49-F238E27FC236}">
                <a16:creationId xmlns:a16="http://schemas.microsoft.com/office/drawing/2014/main" id="{147BCC17-39A5-7416-18FC-FDA24CD03B02}"/>
              </a:ext>
            </a:extLst>
          </p:cNvPr>
          <p:cNvPicPr>
            <a:picLocks noChangeAspect="1"/>
          </p:cNvPicPr>
          <p:nvPr/>
        </p:nvPicPr>
        <p:blipFill>
          <a:blip r:embed="rId3"/>
          <a:stretch>
            <a:fillRect/>
          </a:stretch>
        </p:blipFill>
        <p:spPr>
          <a:xfrm>
            <a:off x="306858" y="1224366"/>
            <a:ext cx="10572951" cy="1550668"/>
          </a:xfrm>
          <a:prstGeom prst="rect">
            <a:avLst/>
          </a:prstGeom>
        </p:spPr>
      </p:pic>
      <p:pic>
        <p:nvPicPr>
          <p:cNvPr id="5" name="Resim 4">
            <a:extLst>
              <a:ext uri="{FF2B5EF4-FFF2-40B4-BE49-F238E27FC236}">
                <a16:creationId xmlns:a16="http://schemas.microsoft.com/office/drawing/2014/main" id="{86B3C485-CE63-113C-84E9-EC216918A53B}"/>
              </a:ext>
            </a:extLst>
          </p:cNvPr>
          <p:cNvPicPr>
            <a:picLocks noChangeAspect="1"/>
          </p:cNvPicPr>
          <p:nvPr/>
        </p:nvPicPr>
        <p:blipFill>
          <a:blip r:embed="rId4"/>
          <a:stretch>
            <a:fillRect/>
          </a:stretch>
        </p:blipFill>
        <p:spPr>
          <a:xfrm>
            <a:off x="306859" y="2775033"/>
            <a:ext cx="10572950" cy="1307933"/>
          </a:xfrm>
          <a:prstGeom prst="rect">
            <a:avLst/>
          </a:prstGeom>
        </p:spPr>
      </p:pic>
      <p:pic>
        <p:nvPicPr>
          <p:cNvPr id="6" name="Resim 5">
            <a:extLst>
              <a:ext uri="{FF2B5EF4-FFF2-40B4-BE49-F238E27FC236}">
                <a16:creationId xmlns:a16="http://schemas.microsoft.com/office/drawing/2014/main" id="{A47355E4-BF2B-4383-4724-FC3B730ABFC4}"/>
              </a:ext>
            </a:extLst>
          </p:cNvPr>
          <p:cNvPicPr>
            <a:picLocks noChangeAspect="1"/>
          </p:cNvPicPr>
          <p:nvPr/>
        </p:nvPicPr>
        <p:blipFill>
          <a:blip r:embed="rId5"/>
          <a:stretch>
            <a:fillRect/>
          </a:stretch>
        </p:blipFill>
        <p:spPr>
          <a:xfrm>
            <a:off x="306858" y="3881330"/>
            <a:ext cx="10572949" cy="1124623"/>
          </a:xfrm>
          <a:prstGeom prst="rect">
            <a:avLst/>
          </a:prstGeom>
        </p:spPr>
      </p:pic>
      <p:pic>
        <p:nvPicPr>
          <p:cNvPr id="7" name="Resim 6">
            <a:extLst>
              <a:ext uri="{FF2B5EF4-FFF2-40B4-BE49-F238E27FC236}">
                <a16:creationId xmlns:a16="http://schemas.microsoft.com/office/drawing/2014/main" id="{A2B5422D-F3F7-AB7D-F9D8-529135210C9F}"/>
              </a:ext>
            </a:extLst>
          </p:cNvPr>
          <p:cNvPicPr>
            <a:picLocks noChangeAspect="1"/>
          </p:cNvPicPr>
          <p:nvPr/>
        </p:nvPicPr>
        <p:blipFill>
          <a:blip r:embed="rId6"/>
          <a:stretch>
            <a:fillRect/>
          </a:stretch>
        </p:blipFill>
        <p:spPr>
          <a:xfrm>
            <a:off x="306856" y="4987626"/>
            <a:ext cx="10572948" cy="1410346"/>
          </a:xfrm>
          <a:prstGeom prst="rect">
            <a:avLst/>
          </a:prstGeom>
        </p:spPr>
      </p:pic>
    </p:spTree>
    <p:extLst>
      <p:ext uri="{BB962C8B-B14F-4D97-AF65-F5344CB8AC3E}">
        <p14:creationId xmlns:p14="http://schemas.microsoft.com/office/powerpoint/2010/main" val="3743943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3C33DE2-6E06-CC16-7FC5-48964E2AEE68}"/>
              </a:ext>
            </a:extLst>
          </p:cNvPr>
          <p:cNvSpPr txBox="1"/>
          <p:nvPr/>
        </p:nvSpPr>
        <p:spPr>
          <a:xfrm>
            <a:off x="444708" y="380345"/>
            <a:ext cx="11302584" cy="6097310"/>
          </a:xfrm>
          <a:prstGeom prst="rect">
            <a:avLst/>
          </a:prstGeom>
          <a:noFill/>
        </p:spPr>
        <p:txBody>
          <a:bodyPr wrap="square" rtlCol="0">
            <a:spAutoFit/>
          </a:bodyPr>
          <a:lstStyle/>
          <a:p>
            <a:pPr algn="just">
              <a:lnSpc>
                <a:spcPct val="150000"/>
              </a:lnSpc>
            </a:pPr>
            <a:r>
              <a:rPr lang="tr-TR" sz="2200" b="1" dirty="0">
                <a:solidFill>
                  <a:srgbClr val="B41217"/>
                </a:solidFill>
                <a:latin typeface="Arial" panose="020B0604020202020204" pitchFamily="34" charset="0"/>
                <a:cs typeface="Arial" panose="020B0604020202020204" pitchFamily="34" charset="0"/>
              </a:rPr>
              <a:t>     </a:t>
            </a:r>
            <a:r>
              <a:rPr lang="tr-TR" sz="2200" b="1" dirty="0">
                <a:solidFill>
                  <a:srgbClr val="B41217"/>
                </a:solidFill>
                <a:effectLst/>
                <a:latin typeface="Arial" panose="020B0604020202020204" pitchFamily="34" charset="0"/>
                <a:cs typeface="Arial" panose="020B0604020202020204" pitchFamily="34" charset="0"/>
              </a:rPr>
              <a:t>DEĞERLENDİRME YÖNTEMİ VE KRİTERLERİ</a:t>
            </a:r>
            <a:endParaRPr lang="tr-TR" sz="2200" b="1" dirty="0">
              <a:effectLst/>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tr-TR" sz="1500" dirty="0">
                <a:effectLst/>
                <a:latin typeface="Arial" panose="020B0604020202020204" pitchFamily="34" charset="0"/>
                <a:cs typeface="Arial" panose="020B0604020202020204" pitchFamily="34" charset="0"/>
              </a:rPr>
              <a:t>Öğrenciler tarafından Proje Rehberine göre hazırlanan ve başvuru sistemine yüklenen</a:t>
            </a:r>
            <a:r>
              <a:rPr lang="tr-TR" sz="1500" dirty="0">
                <a:latin typeface="Arial" panose="020B0604020202020204" pitchFamily="34" charset="0"/>
                <a:cs typeface="Arial" panose="020B0604020202020204" pitchFamily="34" charset="0"/>
              </a:rPr>
              <a:t> </a:t>
            </a:r>
            <a:r>
              <a:rPr lang="tr-TR" sz="1500" dirty="0">
                <a:effectLst/>
                <a:latin typeface="Arial" panose="020B0604020202020204" pitchFamily="34" charset="0"/>
                <a:cs typeface="Arial" panose="020B0604020202020204" pitchFamily="34" charset="0"/>
              </a:rPr>
              <a:t>projeler, her ana alan için oluşturulan jüriler tarafından bilimsel kriterlere göre değerlendirilir. Değerlendirme sonucuna yargı yolu dışında itiraz kabul edilmez.</a:t>
            </a:r>
          </a:p>
          <a:p>
            <a:pPr marL="285750" indent="-285750" algn="just">
              <a:lnSpc>
                <a:spcPct val="150000"/>
              </a:lnSpc>
              <a:buFont typeface="Arial" panose="020B0604020202020204" pitchFamily="34" charset="0"/>
              <a:buChar char="•"/>
            </a:pPr>
            <a:r>
              <a:rPr lang="tr-TR" sz="1500" dirty="0">
                <a:effectLst/>
                <a:latin typeface="Arial" panose="020B0604020202020204" pitchFamily="34" charset="0"/>
                <a:cs typeface="Arial" panose="020B0604020202020204" pitchFamily="34" charset="0"/>
              </a:rPr>
              <a:t>Projeler; Özgünlük ve Yaratıcılık, Bilimsel Yöntem, Sonuç ve Öneriler, Uygulanabilirlik, Yaygın Etki, Raporlama, Sunum gibi kriterlere göre değerlendirilir. Detaylı değerlendirme kriterlerine ve proje rehberine </a:t>
            </a:r>
            <a:r>
              <a:rPr lang="tr-TR" sz="1500" dirty="0" err="1">
                <a:solidFill>
                  <a:srgbClr val="0000FF"/>
                </a:solidFill>
                <a:effectLst/>
                <a:latin typeface="Arial" panose="020B0604020202020204" pitchFamily="34" charset="0"/>
                <a:cs typeface="Arial" panose="020B0604020202020204" pitchFamily="34" charset="0"/>
              </a:rPr>
              <a:t>https</a:t>
            </a:r>
            <a:r>
              <a:rPr lang="tr-TR" sz="1500" dirty="0">
                <a:solidFill>
                  <a:srgbClr val="0000FF"/>
                </a:solidFill>
                <a:effectLst/>
                <a:latin typeface="Arial" panose="020B0604020202020204" pitchFamily="34" charset="0"/>
                <a:cs typeface="Arial" panose="020B0604020202020204" pitchFamily="34" charset="0"/>
              </a:rPr>
              <a:t>://</a:t>
            </a:r>
            <a:r>
              <a:rPr lang="tr-TR" sz="1500" dirty="0" err="1">
                <a:solidFill>
                  <a:srgbClr val="0000FF"/>
                </a:solidFill>
                <a:effectLst/>
                <a:latin typeface="Arial" panose="020B0604020202020204" pitchFamily="34" charset="0"/>
                <a:cs typeface="Arial" panose="020B0604020202020204" pitchFamily="34" charset="0"/>
              </a:rPr>
              <a:t>www.tubitak.gov.tr</a:t>
            </a:r>
            <a:r>
              <a:rPr lang="tr-TR" sz="1500" dirty="0">
                <a:solidFill>
                  <a:srgbClr val="0000FF"/>
                </a:solidFill>
                <a:effectLst/>
                <a:latin typeface="Arial" panose="020B0604020202020204" pitchFamily="34" charset="0"/>
                <a:cs typeface="Arial" panose="020B0604020202020204" pitchFamily="34" charset="0"/>
              </a:rPr>
              <a:t>/tr/</a:t>
            </a:r>
            <a:r>
              <a:rPr lang="tr-TR" sz="1500" dirty="0" err="1">
                <a:solidFill>
                  <a:srgbClr val="0000FF"/>
                </a:solidFill>
                <a:effectLst/>
                <a:latin typeface="Arial" panose="020B0604020202020204" pitchFamily="34" charset="0"/>
                <a:cs typeface="Arial" panose="020B0604020202020204" pitchFamily="34" charset="0"/>
              </a:rPr>
              <a:t>yarismalar</a:t>
            </a:r>
            <a:r>
              <a:rPr lang="tr-TR" sz="1500" dirty="0">
                <a:solidFill>
                  <a:srgbClr val="0000FF"/>
                </a:solidFill>
                <a:effectLst/>
                <a:latin typeface="Arial" panose="020B0604020202020204" pitchFamily="34" charset="0"/>
                <a:cs typeface="Arial" panose="020B0604020202020204" pitchFamily="34" charset="0"/>
              </a:rPr>
              <a:t>/icerik-2204-c-lise-ogrencileri-kutup-arastirmaprojeleri-yarismasi </a:t>
            </a:r>
            <a:r>
              <a:rPr lang="tr-TR" sz="1500" dirty="0">
                <a:effectLst/>
                <a:latin typeface="Arial" panose="020B0604020202020204" pitchFamily="34" charset="0"/>
                <a:cs typeface="Arial" panose="020B0604020202020204" pitchFamily="34" charset="0"/>
              </a:rPr>
              <a:t>ulaşılabilir.</a:t>
            </a:r>
          </a:p>
          <a:p>
            <a:pPr marL="285750" indent="-285750" algn="just">
              <a:lnSpc>
                <a:spcPct val="150000"/>
              </a:lnSpc>
              <a:buFont typeface="Arial" panose="020B0604020202020204" pitchFamily="34" charset="0"/>
              <a:buChar char="•"/>
            </a:pPr>
            <a:r>
              <a:rPr lang="tr-TR" sz="1500" dirty="0">
                <a:effectLst/>
                <a:latin typeface="Arial" panose="020B0604020202020204" pitchFamily="34" charset="0"/>
                <a:cs typeface="Arial" panose="020B0604020202020204" pitchFamily="34" charset="0"/>
              </a:rPr>
              <a:t>Ön değerlendirme sonucunda başarılı bulunan projeler, final sergisine davet edilir. Covid-19 </a:t>
            </a:r>
            <a:r>
              <a:rPr lang="tr-TR" sz="1500" dirty="0" err="1">
                <a:effectLst/>
                <a:latin typeface="Arial" panose="020B0604020202020204" pitchFamily="34" charset="0"/>
                <a:cs typeface="Arial" panose="020B0604020202020204" pitchFamily="34" charset="0"/>
              </a:rPr>
              <a:t>pandemi</a:t>
            </a:r>
            <a:r>
              <a:rPr lang="tr-TR" sz="1500" dirty="0">
                <a:effectLst/>
                <a:latin typeface="Arial" panose="020B0604020202020204" pitchFamily="34" charset="0"/>
                <a:cs typeface="Arial" panose="020B0604020202020204" pitchFamily="34" charset="0"/>
              </a:rPr>
              <a:t> süreci göz önüne alınarak gerekmesi durumunda final değerlendirmeleri çevrimiçi olarak yapılabilir.</a:t>
            </a:r>
          </a:p>
          <a:p>
            <a:pPr marL="285750" indent="-285750" algn="just">
              <a:lnSpc>
                <a:spcPct val="150000"/>
              </a:lnSpc>
              <a:buFont typeface="Arial" panose="020B0604020202020204" pitchFamily="34" charset="0"/>
              <a:buChar char="•"/>
            </a:pPr>
            <a:r>
              <a:rPr lang="tr-TR" sz="1500" dirty="0">
                <a:effectLst/>
                <a:latin typeface="Arial" panose="020B0604020202020204" pitchFamily="34" charset="0"/>
                <a:cs typeface="Arial" panose="020B0604020202020204" pitchFamily="34" charset="0"/>
              </a:rPr>
              <a:t>Takım halinde yarışmaya katılan öğrencilerin final aşamasına davet edilmeleri durumunda, sunumda ve yapılması halinde sergide tüm yarışmacıların bulunması zorunludur. Aksi halde proje yarışmadan elenir. Ancak projede yer alan öğrencinin yarışmadan çekilmek istediğini ve tüm haklarını projede yer alan diğer öğrenci/öğrencilere devrettiğini belirten yazılı beyanını TÜBİTAK’a iletmesi durumunda, projede yer alan diğer öğrenci/öğrenciler yarışma sürecine devam edebilecektir. Bu yazılı beyanda, öğrenci ve velisi ile danışman öğretmenin imzasının olması zorunludur.</a:t>
            </a:r>
          </a:p>
          <a:p>
            <a:pPr marL="285750" indent="-285750" algn="just">
              <a:lnSpc>
                <a:spcPct val="150000"/>
              </a:lnSpc>
              <a:buFont typeface="Arial" panose="020B0604020202020204" pitchFamily="34" charset="0"/>
              <a:buChar char="•"/>
            </a:pPr>
            <a:r>
              <a:rPr lang="tr-TR" sz="1500" dirty="0">
                <a:effectLst/>
                <a:latin typeface="Arial" panose="020B0604020202020204" pitchFamily="34" charset="0"/>
                <a:cs typeface="Arial" panose="020B0604020202020204" pitchFamily="34" charset="0"/>
              </a:rPr>
              <a:t>Final aşamasında proje sahibi öğrenciler jüriye sözlü sunum yapacaktır. Öğrencilerden bu görüşme için bilgisayarda sunum hazırlamaları beklenir. </a:t>
            </a:r>
            <a:r>
              <a:rPr lang="tr-TR" sz="1500">
                <a:effectLst/>
                <a:latin typeface="Arial" panose="020B0604020202020204" pitchFamily="34" charset="0"/>
                <a:cs typeface="Arial" panose="020B0604020202020204" pitchFamily="34" charset="0"/>
              </a:rPr>
              <a:t>Jüri</a:t>
            </a:r>
            <a:r>
              <a:rPr lang="tr-TR" sz="1500">
                <a:latin typeface="Arial" panose="020B0604020202020204" pitchFamily="34" charset="0"/>
                <a:cs typeface="Arial" panose="020B0604020202020204" pitchFamily="34" charset="0"/>
              </a:rPr>
              <a:t> </a:t>
            </a:r>
            <a:r>
              <a:rPr lang="tr-TR" sz="1500" dirty="0">
                <a:effectLst/>
                <a:latin typeface="Arial" panose="020B0604020202020204" pitchFamily="34" charset="0"/>
                <a:cs typeface="Arial" panose="020B0604020202020204" pitchFamily="34" charset="0"/>
              </a:rPr>
              <a:t>sunumlarında kullanılacak bilgisayar ve projeksiyon cihazı TÜBİTAK tarafından sağlanır. Final aşamasında kullanılması öngörülen diğer teknik donanım ise proje sahibi öğrenciler tarafından temin edilir.</a:t>
            </a:r>
          </a:p>
          <a:p>
            <a:pPr marL="285750" indent="-285750" algn="just">
              <a:lnSpc>
                <a:spcPct val="150000"/>
              </a:lnSpc>
              <a:buFont typeface="Arial" panose="020B0604020202020204" pitchFamily="34" charset="0"/>
              <a:buChar char="•"/>
            </a:pPr>
            <a:r>
              <a:rPr lang="tr-TR" sz="1500" dirty="0">
                <a:effectLst/>
                <a:latin typeface="Arial" panose="020B0604020202020204" pitchFamily="34" charset="0"/>
                <a:cs typeface="Arial" panose="020B0604020202020204" pitchFamily="34" charset="0"/>
              </a:rPr>
              <a:t>Sergi değerlendirmelerinde projenin ön değerlendirmede aldığı puanın % 30’u etkili olacaktır.</a:t>
            </a:r>
          </a:p>
        </p:txBody>
      </p:sp>
    </p:spTree>
    <p:extLst>
      <p:ext uri="{BB962C8B-B14F-4D97-AF65-F5344CB8AC3E}">
        <p14:creationId xmlns:p14="http://schemas.microsoft.com/office/powerpoint/2010/main" val="403569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EAC81739-5398-C61E-F5FE-6B3FAE035E27}"/>
              </a:ext>
            </a:extLst>
          </p:cNvPr>
          <p:cNvGrpSpPr/>
          <p:nvPr/>
        </p:nvGrpSpPr>
        <p:grpSpPr>
          <a:xfrm>
            <a:off x="872723" y="1315071"/>
            <a:ext cx="3294541" cy="4875867"/>
            <a:chOff x="562432" y="73897"/>
            <a:chExt cx="2261920" cy="5229299"/>
          </a:xfrm>
        </p:grpSpPr>
        <p:sp>
          <p:nvSpPr>
            <p:cNvPr id="3" name="Yuvarlatılmış Dikdörtgen 2">
              <a:extLst>
                <a:ext uri="{FF2B5EF4-FFF2-40B4-BE49-F238E27FC236}">
                  <a16:creationId xmlns:a16="http://schemas.microsoft.com/office/drawing/2014/main" id="{D65A3C9C-2855-EF89-1A1A-C62480C1962B}"/>
                </a:ext>
              </a:extLst>
            </p:cNvPr>
            <p:cNvSpPr/>
            <p:nvPr/>
          </p:nvSpPr>
          <p:spPr>
            <a:xfrm>
              <a:off x="562432" y="253294"/>
              <a:ext cx="2261920" cy="5049902"/>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 name="Yuvarlatılmış Dikdörtgen 4">
              <a:extLst>
                <a:ext uri="{FF2B5EF4-FFF2-40B4-BE49-F238E27FC236}">
                  <a16:creationId xmlns:a16="http://schemas.microsoft.com/office/drawing/2014/main" id="{012F8F73-7295-EADF-BC94-D4BF2A4D5862}"/>
                </a:ext>
              </a:extLst>
            </p:cNvPr>
            <p:cNvSpPr txBox="1"/>
            <p:nvPr/>
          </p:nvSpPr>
          <p:spPr>
            <a:xfrm>
              <a:off x="562432" y="73897"/>
              <a:ext cx="2195670" cy="50499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lvl="0" indent="0" algn="just" defTabSz="666750">
                <a:lnSpc>
                  <a:spcPct val="114000"/>
                </a:lnSpc>
                <a:spcBef>
                  <a:spcPct val="0"/>
                </a:spcBef>
                <a:buNone/>
              </a:pPr>
              <a:endParaRPr lang="tr-TR" sz="1600" kern="1200" dirty="0">
                <a:latin typeface="Arial" panose="020B0604020202020204" pitchFamily="34" charset="0"/>
                <a:cs typeface="Arial" panose="020B0604020202020204" pitchFamily="34" charset="0"/>
              </a:endParaRPr>
            </a:p>
            <a:p>
              <a:pPr marL="0" lvl="0" indent="0" algn="just" defTabSz="666750">
                <a:lnSpc>
                  <a:spcPct val="114000"/>
                </a:lnSpc>
                <a:spcBef>
                  <a:spcPct val="0"/>
                </a:spcBef>
                <a:buNone/>
              </a:pPr>
              <a:endParaRPr lang="tr-TR" sz="1600" dirty="0">
                <a:latin typeface="Arial" panose="020B0604020202020204" pitchFamily="34" charset="0"/>
                <a:cs typeface="Arial" panose="020B0604020202020204" pitchFamily="34" charset="0"/>
              </a:endParaRPr>
            </a:p>
            <a:p>
              <a:pPr marL="0" lvl="0" indent="0" algn="just" defTabSz="666750">
                <a:lnSpc>
                  <a:spcPct val="114000"/>
                </a:lnSpc>
                <a:spcBef>
                  <a:spcPct val="0"/>
                </a:spcBef>
                <a:buNone/>
              </a:pPr>
              <a:r>
                <a:rPr lang="tr-TR" sz="1600" kern="1200" dirty="0">
                  <a:latin typeface="Arial" panose="020B0604020202020204" pitchFamily="34" charset="0"/>
                  <a:cs typeface="Arial" panose="020B0604020202020204" pitchFamily="34" charset="0"/>
                </a:rPr>
                <a:t>Yarışmanın final aşamasında yapılan değerlendirme sonucunda başarılı bulunan projelere, Birincilik, İkincilik, </a:t>
              </a:r>
              <a:r>
                <a:rPr lang="tr-TR" sz="1600" kern="1200" dirty="0" err="1">
                  <a:latin typeface="Arial" panose="020B0604020202020204" pitchFamily="34" charset="0"/>
                  <a:cs typeface="Arial" panose="020B0604020202020204" pitchFamily="34" charset="0"/>
                </a:rPr>
                <a:t>Üçüncülük</a:t>
              </a:r>
              <a:r>
                <a:rPr lang="tr-TR" sz="1600" kern="1200" dirty="0">
                  <a:latin typeface="Arial" panose="020B0604020202020204" pitchFamily="34" charset="0"/>
                  <a:cs typeface="Arial" panose="020B0604020202020204" pitchFamily="34" charset="0"/>
                </a:rPr>
                <a:t> ve Teşvik </a:t>
              </a:r>
              <a:r>
                <a:rPr lang="tr-TR" sz="1600" kern="1200" dirty="0" err="1">
                  <a:latin typeface="Arial" panose="020B0604020202020204" pitchFamily="34" charset="0"/>
                  <a:cs typeface="Arial" panose="020B0604020202020204" pitchFamily="34" charset="0"/>
                </a:rPr>
                <a:t>ödülleri</a:t>
              </a:r>
              <a:r>
                <a:rPr lang="tr-TR" sz="1600" kern="1200" dirty="0">
                  <a:latin typeface="Arial" panose="020B0604020202020204" pitchFamily="34" charset="0"/>
                  <a:cs typeface="Arial" panose="020B0604020202020204" pitchFamily="34" charset="0"/>
                </a:rPr>
                <a:t> verilebilir. Final aşamasında </a:t>
              </a:r>
              <a:r>
                <a:rPr lang="tr-TR" sz="1600" kern="1200" dirty="0" err="1">
                  <a:latin typeface="Arial" panose="020B0604020202020204" pitchFamily="34" charset="0"/>
                  <a:cs typeface="Arial" panose="020B0604020202020204" pitchFamily="34" charset="0"/>
                </a:rPr>
                <a:t>ödül</a:t>
              </a:r>
              <a:r>
                <a:rPr lang="tr-TR" sz="1600" kern="1200" dirty="0">
                  <a:latin typeface="Arial" panose="020B0604020202020204" pitchFamily="34" charset="0"/>
                  <a:cs typeface="Arial" panose="020B0604020202020204" pitchFamily="34" charset="0"/>
                </a:rPr>
                <a:t> alan öğrencilere proje başına </a:t>
              </a:r>
              <a:r>
                <a:rPr lang="tr-TR" sz="1600" b="1" kern="1200" dirty="0">
                  <a:latin typeface="Arial" panose="020B0604020202020204" pitchFamily="34" charset="0"/>
                  <a:cs typeface="Arial" panose="020B0604020202020204" pitchFamily="34" charset="0"/>
                </a:rPr>
                <a:t>para </a:t>
              </a:r>
              <a:r>
                <a:rPr lang="tr-TR" sz="1600" b="1" kern="1200" dirty="0" err="1">
                  <a:latin typeface="Arial" panose="020B0604020202020204" pitchFamily="34" charset="0"/>
                  <a:cs typeface="Arial" panose="020B0604020202020204" pitchFamily="34" charset="0"/>
                </a:rPr>
                <a:t>ödülu</a:t>
              </a:r>
              <a:r>
                <a:rPr lang="tr-TR" sz="1600" b="1" kern="1200" dirty="0">
                  <a:latin typeface="Arial" panose="020B0604020202020204" pitchFamily="34" charset="0"/>
                  <a:cs typeface="Arial" panose="020B0604020202020204" pitchFamily="34" charset="0"/>
                </a:rPr>
                <a:t>̈ ve başarı belgesi</a:t>
              </a:r>
              <a:r>
                <a:rPr lang="tr-TR" sz="1600" kern="1200" dirty="0">
                  <a:latin typeface="Arial" panose="020B0604020202020204" pitchFamily="34" charset="0"/>
                  <a:cs typeface="Arial" panose="020B0604020202020204" pitchFamily="34" charset="0"/>
                </a:rPr>
                <a:t>, varsa danışman öğretmenine para </a:t>
              </a:r>
              <a:r>
                <a:rPr lang="tr-TR" sz="1600" kern="1200" dirty="0" err="1">
                  <a:latin typeface="Arial" panose="020B0604020202020204" pitchFamily="34" charset="0"/>
                  <a:cs typeface="Arial" panose="020B0604020202020204" pitchFamily="34" charset="0"/>
                </a:rPr>
                <a:t>ödülu</a:t>
              </a:r>
              <a:r>
                <a:rPr lang="tr-TR" sz="1600" kern="1200" dirty="0">
                  <a:latin typeface="Arial" panose="020B0604020202020204" pitchFamily="34" charset="0"/>
                  <a:cs typeface="Arial" panose="020B0604020202020204" pitchFamily="34" charset="0"/>
                </a:rPr>
                <a:t>̈ verilir. Final yarışmalarında verilecek </a:t>
              </a:r>
              <a:r>
                <a:rPr lang="tr-TR" sz="1600" kern="1200" dirty="0" err="1">
                  <a:latin typeface="Arial" panose="020B0604020202020204" pitchFamily="34" charset="0"/>
                  <a:cs typeface="Arial" panose="020B0604020202020204" pitchFamily="34" charset="0"/>
                </a:rPr>
                <a:t>ödül</a:t>
              </a:r>
              <a:r>
                <a:rPr lang="tr-TR" sz="1600" kern="1200" dirty="0">
                  <a:latin typeface="Arial" panose="020B0604020202020204" pitchFamily="34" charset="0"/>
                  <a:cs typeface="Arial" panose="020B0604020202020204" pitchFamily="34" charset="0"/>
                </a:rPr>
                <a:t> </a:t>
              </a:r>
              <a:r>
                <a:rPr lang="tr-TR" sz="1600" kern="1200" dirty="0" err="1">
                  <a:latin typeface="Arial" panose="020B0604020202020204" pitchFamily="34" charset="0"/>
                  <a:cs typeface="Arial" panose="020B0604020202020204" pitchFamily="34" charset="0"/>
                </a:rPr>
                <a:t>ücretleri</a:t>
              </a:r>
              <a:r>
                <a:rPr lang="tr-TR" sz="1600" kern="1200" dirty="0">
                  <a:latin typeface="Arial" panose="020B0604020202020204" pitchFamily="34" charset="0"/>
                  <a:cs typeface="Arial" panose="020B0604020202020204" pitchFamily="34" charset="0"/>
                </a:rPr>
                <a:t> </a:t>
              </a:r>
              <a:r>
                <a:rPr lang="tr-TR" sz="1600" kern="1200" dirty="0">
                  <a:latin typeface="Arial" panose="020B0604020202020204" pitchFamily="34" charset="0"/>
                  <a:cs typeface="Arial" panose="020B0604020202020204" pitchFamily="34" charset="0"/>
                  <a:hlinkClick r:id="rId2"/>
                </a:rPr>
                <a:t>https://www.tubitak.gov.tr/tr/yarismalar/icerik-2204-c-lise-ogrencileri-kutup-arastirma</a:t>
              </a:r>
              <a:r>
                <a:rPr lang="tr-TR" sz="1600" kern="1200" dirty="0">
                  <a:latin typeface="Arial" panose="020B0604020202020204" pitchFamily="34" charset="0"/>
                  <a:cs typeface="Arial" panose="020B0604020202020204" pitchFamily="34" charset="0"/>
                </a:rPr>
                <a:t> projeleri-</a:t>
              </a:r>
              <a:r>
                <a:rPr lang="tr-TR" sz="1600" kern="1200" dirty="0" err="1">
                  <a:latin typeface="Arial" panose="020B0604020202020204" pitchFamily="34" charset="0"/>
                  <a:cs typeface="Arial" panose="020B0604020202020204" pitchFamily="34" charset="0"/>
                </a:rPr>
                <a:t>yarismasi</a:t>
              </a:r>
              <a:r>
                <a:rPr lang="tr-TR" sz="1600" kern="1200" dirty="0">
                  <a:latin typeface="Arial" panose="020B0604020202020204" pitchFamily="34" charset="0"/>
                  <a:cs typeface="Arial" panose="020B0604020202020204" pitchFamily="34" charset="0"/>
                </a:rPr>
                <a:t> adresinde yayınlanır.</a:t>
              </a:r>
              <a:endParaRPr lang="en-US" sz="1600" kern="1200" dirty="0">
                <a:latin typeface="Arial" panose="020B0604020202020204" pitchFamily="34" charset="0"/>
                <a:cs typeface="Arial" panose="020B0604020202020204" pitchFamily="34" charset="0"/>
              </a:endParaRPr>
            </a:p>
          </p:txBody>
        </p:sp>
      </p:grpSp>
      <p:grpSp>
        <p:nvGrpSpPr>
          <p:cNvPr id="5" name="Grup 4">
            <a:extLst>
              <a:ext uri="{FF2B5EF4-FFF2-40B4-BE49-F238E27FC236}">
                <a16:creationId xmlns:a16="http://schemas.microsoft.com/office/drawing/2014/main" id="{96143580-614D-1C1A-6C14-624F4CDCD156}"/>
              </a:ext>
            </a:extLst>
          </p:cNvPr>
          <p:cNvGrpSpPr/>
          <p:nvPr/>
        </p:nvGrpSpPr>
        <p:grpSpPr>
          <a:xfrm>
            <a:off x="4515333" y="1482343"/>
            <a:ext cx="3294541" cy="4708595"/>
            <a:chOff x="3349608" y="253294"/>
            <a:chExt cx="1938856" cy="5102810"/>
          </a:xfrm>
        </p:grpSpPr>
        <p:sp>
          <p:nvSpPr>
            <p:cNvPr id="6" name="Yuvarlatılmış Dikdörtgen 5">
              <a:extLst>
                <a:ext uri="{FF2B5EF4-FFF2-40B4-BE49-F238E27FC236}">
                  <a16:creationId xmlns:a16="http://schemas.microsoft.com/office/drawing/2014/main" id="{0F07DD1C-6D7E-EAA3-EED5-785070B0753B}"/>
                </a:ext>
              </a:extLst>
            </p:cNvPr>
            <p:cNvSpPr/>
            <p:nvPr/>
          </p:nvSpPr>
          <p:spPr>
            <a:xfrm>
              <a:off x="3349608" y="253294"/>
              <a:ext cx="1938856" cy="5102810"/>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7" name="Yuvarlatılmış Dikdörtgen 4">
              <a:extLst>
                <a:ext uri="{FF2B5EF4-FFF2-40B4-BE49-F238E27FC236}">
                  <a16:creationId xmlns:a16="http://schemas.microsoft.com/office/drawing/2014/main" id="{14F0EE39-5E66-AFE1-F5F6-C33A71045E1B}"/>
                </a:ext>
              </a:extLst>
            </p:cNvPr>
            <p:cNvSpPr txBox="1"/>
            <p:nvPr/>
          </p:nvSpPr>
          <p:spPr>
            <a:xfrm>
              <a:off x="3406395" y="310081"/>
              <a:ext cx="1825282" cy="49892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just" defTabSz="711200">
                <a:lnSpc>
                  <a:spcPct val="150000"/>
                </a:lnSpc>
                <a:spcBef>
                  <a:spcPct val="0"/>
                </a:spcBef>
                <a:spcAft>
                  <a:spcPct val="35000"/>
                </a:spcAft>
                <a:buNone/>
              </a:pPr>
              <a:r>
                <a:rPr lang="tr-TR" sz="1600" kern="1200" dirty="0">
                  <a:latin typeface="Arial" panose="020B0604020202020204" pitchFamily="34" charset="0"/>
                  <a:cs typeface="Arial" panose="020B0604020202020204" pitchFamily="34" charset="0"/>
                </a:rPr>
                <a:t>Her ana alanda Birincilik </a:t>
              </a:r>
              <a:r>
                <a:rPr lang="tr-TR" sz="1600" kern="1200" dirty="0" err="1">
                  <a:latin typeface="Arial" panose="020B0604020202020204" pitchFamily="34" charset="0"/>
                  <a:cs typeface="Arial" panose="020B0604020202020204" pitchFamily="34" charset="0"/>
                </a:rPr>
                <a:t>ödülu</a:t>
              </a:r>
              <a:r>
                <a:rPr lang="tr-TR" sz="1600" kern="1200" dirty="0">
                  <a:latin typeface="Arial" panose="020B0604020202020204" pitchFamily="34" charset="0"/>
                  <a:cs typeface="Arial" panose="020B0604020202020204" pitchFamily="34" charset="0"/>
                </a:rPr>
                <a:t>̈ alan proje sahipleri, Antarktika’da yapılan </a:t>
              </a:r>
              <a:r>
                <a:rPr lang="tr-TR" sz="1600" kern="1200" dirty="0" err="1">
                  <a:latin typeface="Arial" panose="020B0604020202020204" pitchFamily="34" charset="0"/>
                  <a:cs typeface="Arial" panose="020B0604020202020204" pitchFamily="34" charset="0"/>
                </a:rPr>
                <a:t>güncel</a:t>
              </a:r>
              <a:r>
                <a:rPr lang="tr-TR" sz="1600" kern="1200" dirty="0">
                  <a:latin typeface="Arial" panose="020B0604020202020204" pitchFamily="34" charset="0"/>
                  <a:cs typeface="Arial" panose="020B0604020202020204" pitchFamily="34" charset="0"/>
                </a:rPr>
                <a:t> çalışmaları yakından takip etmeleri için </a:t>
              </a:r>
              <a:r>
                <a:rPr lang="tr-TR" sz="1600" b="1" kern="1200" dirty="0">
                  <a:latin typeface="Arial" panose="020B0604020202020204" pitchFamily="34" charset="0"/>
                  <a:cs typeface="Arial" panose="020B0604020202020204" pitchFamily="34" charset="0"/>
                </a:rPr>
                <a:t>TÜBİTAK Kutup Araştırmaları </a:t>
              </a:r>
              <a:r>
                <a:rPr lang="tr-TR" sz="1600" b="1" kern="1200" dirty="0" err="1">
                  <a:latin typeface="Arial" panose="020B0604020202020204" pitchFamily="34" charset="0"/>
                  <a:cs typeface="Arial" panose="020B0604020202020204" pitchFamily="34" charset="0"/>
                </a:rPr>
                <a:t>Enstitüsu</a:t>
              </a:r>
              <a:r>
                <a:rPr lang="tr-TR" sz="1600" b="1" kern="1200" dirty="0">
                  <a:latin typeface="Arial" panose="020B0604020202020204" pitchFamily="34" charset="0"/>
                  <a:cs typeface="Arial" panose="020B0604020202020204" pitchFamily="34" charset="0"/>
                </a:rPr>
                <a:t>̈’</a:t>
              </a:r>
              <a:r>
                <a:rPr lang="tr-TR" sz="1600" b="1" kern="1200" dirty="0" err="1">
                  <a:latin typeface="Arial" panose="020B0604020202020204" pitchFamily="34" charset="0"/>
                  <a:cs typeface="Arial" panose="020B0604020202020204" pitchFamily="34" charset="0"/>
                </a:rPr>
                <a:t>nde</a:t>
              </a:r>
              <a:r>
                <a:rPr lang="tr-TR" sz="1600" b="1" kern="1200" dirty="0">
                  <a:latin typeface="Arial" panose="020B0604020202020204" pitchFamily="34" charset="0"/>
                  <a:cs typeface="Arial" panose="020B0604020202020204" pitchFamily="34" charset="0"/>
                </a:rPr>
                <a:t> (TÜBİTAK KARE) </a:t>
              </a:r>
              <a:r>
                <a:rPr lang="tr-TR" sz="1600" kern="1200" dirty="0">
                  <a:latin typeface="Arial" panose="020B0604020202020204" pitchFamily="34" charset="0"/>
                  <a:cs typeface="Arial" panose="020B0604020202020204" pitchFamily="34" charset="0"/>
                </a:rPr>
                <a:t>konuk edilecektir.</a:t>
              </a:r>
              <a:endParaRPr lang="en-US" sz="1600" kern="1200" dirty="0">
                <a:latin typeface="Arial" panose="020B0604020202020204" pitchFamily="34" charset="0"/>
                <a:cs typeface="Arial" panose="020B0604020202020204" pitchFamily="34" charset="0"/>
              </a:endParaRPr>
            </a:p>
          </p:txBody>
        </p:sp>
      </p:grpSp>
      <p:grpSp>
        <p:nvGrpSpPr>
          <p:cNvPr id="8" name="Grup 7">
            <a:extLst>
              <a:ext uri="{FF2B5EF4-FFF2-40B4-BE49-F238E27FC236}">
                <a16:creationId xmlns:a16="http://schemas.microsoft.com/office/drawing/2014/main" id="{67AFDF92-7C0B-5958-9751-A48E28571896}"/>
              </a:ext>
            </a:extLst>
          </p:cNvPr>
          <p:cNvGrpSpPr/>
          <p:nvPr/>
        </p:nvGrpSpPr>
        <p:grpSpPr>
          <a:xfrm>
            <a:off x="8157943" y="1482343"/>
            <a:ext cx="3489414" cy="4708595"/>
            <a:chOff x="5813721" y="253294"/>
            <a:chExt cx="1831263" cy="4526789"/>
          </a:xfrm>
        </p:grpSpPr>
        <p:sp>
          <p:nvSpPr>
            <p:cNvPr id="9" name="Yuvarlatılmış Dikdörtgen 8">
              <a:extLst>
                <a:ext uri="{FF2B5EF4-FFF2-40B4-BE49-F238E27FC236}">
                  <a16:creationId xmlns:a16="http://schemas.microsoft.com/office/drawing/2014/main" id="{DFB41575-A76E-463D-D6CD-AAC0CFC3A28F}"/>
                </a:ext>
              </a:extLst>
            </p:cNvPr>
            <p:cNvSpPr/>
            <p:nvPr/>
          </p:nvSpPr>
          <p:spPr>
            <a:xfrm>
              <a:off x="5813721" y="253294"/>
              <a:ext cx="1831263" cy="439602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0" name="Yuvarlatılmış Dikdörtgen 4">
              <a:extLst>
                <a:ext uri="{FF2B5EF4-FFF2-40B4-BE49-F238E27FC236}">
                  <a16:creationId xmlns:a16="http://schemas.microsoft.com/office/drawing/2014/main" id="{961389B9-9CED-A4AD-C081-AA6C35372D06}"/>
                </a:ext>
              </a:extLst>
            </p:cNvPr>
            <p:cNvSpPr txBox="1"/>
            <p:nvPr/>
          </p:nvSpPr>
          <p:spPr>
            <a:xfrm>
              <a:off x="5867357" y="306930"/>
              <a:ext cx="1723991" cy="44731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lvl="0" indent="0" algn="just" defTabSz="666750">
                <a:lnSpc>
                  <a:spcPct val="150000"/>
                </a:lnSpc>
                <a:spcBef>
                  <a:spcPct val="0"/>
                </a:spcBef>
                <a:spcAft>
                  <a:spcPct val="35000"/>
                </a:spcAft>
                <a:buNone/>
              </a:pPr>
              <a:r>
                <a:rPr lang="tr-TR" sz="1600" kern="1200" dirty="0">
                  <a:latin typeface="Arial" panose="020B0604020202020204" pitchFamily="34" charset="0"/>
                  <a:cs typeface="Arial" panose="020B0604020202020204" pitchFamily="34" charset="0"/>
                </a:rPr>
                <a:t>Final Yarışması sonucunda derece alan ve </a:t>
              </a:r>
              <a:r>
                <a:rPr lang="tr-TR" sz="1600" kern="1200" dirty="0" err="1">
                  <a:latin typeface="Arial" panose="020B0604020202020204" pitchFamily="34" charset="0"/>
                  <a:cs typeface="Arial" panose="020B0604020202020204" pitchFamily="34" charset="0"/>
                </a:rPr>
                <a:t>üniversite</a:t>
              </a:r>
              <a:r>
                <a:rPr lang="tr-TR" sz="1600" kern="1200" dirty="0">
                  <a:latin typeface="Arial" panose="020B0604020202020204" pitchFamily="34" charset="0"/>
                  <a:cs typeface="Arial" panose="020B0604020202020204" pitchFamily="34" charset="0"/>
                </a:rPr>
                <a:t> giriş sınavında her alan için (eşit ağırlık/sayısal/sözel) ilk 25.000’e giren öğrenciler </a:t>
              </a:r>
              <a:r>
                <a:rPr lang="tr-TR" sz="1600" b="1" u="sng" kern="1200" dirty="0">
                  <a:latin typeface="Arial" panose="020B0604020202020204" pitchFamily="34" charset="0"/>
                  <a:cs typeface="Arial" panose="020B0604020202020204" pitchFamily="34" charset="0"/>
                </a:rPr>
                <a:t>TÜBİTAK 2205-Lisans Burs Programından </a:t>
              </a:r>
              <a:r>
                <a:rPr lang="tr-TR" sz="1600" kern="1200" dirty="0">
                  <a:latin typeface="Arial" panose="020B0604020202020204" pitchFamily="34" charset="0"/>
                  <a:cs typeface="Arial" panose="020B0604020202020204" pitchFamily="34" charset="0"/>
                </a:rPr>
                <a:t>faydalanır.</a:t>
              </a:r>
              <a:endParaRPr lang="en-US" sz="1600" kern="1200" dirty="0">
                <a:latin typeface="Arial" panose="020B0604020202020204" pitchFamily="34" charset="0"/>
                <a:cs typeface="Arial" panose="020B0604020202020204" pitchFamily="34" charset="0"/>
              </a:endParaRPr>
            </a:p>
          </p:txBody>
        </p:sp>
      </p:grpSp>
      <p:sp>
        <p:nvSpPr>
          <p:cNvPr id="11" name="Metin kutusu 10">
            <a:extLst>
              <a:ext uri="{FF2B5EF4-FFF2-40B4-BE49-F238E27FC236}">
                <a16:creationId xmlns:a16="http://schemas.microsoft.com/office/drawing/2014/main" id="{0EA0FD75-D54A-0871-BE14-BD1DE685AA06}"/>
              </a:ext>
            </a:extLst>
          </p:cNvPr>
          <p:cNvSpPr txBox="1"/>
          <p:nvPr/>
        </p:nvSpPr>
        <p:spPr>
          <a:xfrm>
            <a:off x="969216" y="509666"/>
            <a:ext cx="9254076" cy="830997"/>
          </a:xfrm>
          <a:prstGeom prst="rect">
            <a:avLst/>
          </a:prstGeom>
          <a:noFill/>
        </p:spPr>
        <p:txBody>
          <a:bodyPr wrap="square" rtlCol="0">
            <a:spAutoFit/>
          </a:bodyPr>
          <a:lstStyle/>
          <a:p>
            <a:r>
              <a:rPr lang="tr-TR" sz="2400" b="1" dirty="0">
                <a:solidFill>
                  <a:srgbClr val="C00000"/>
                </a:solidFill>
                <a:latin typeface="Arial" panose="020B0604020202020204" pitchFamily="34" charset="0"/>
                <a:cs typeface="Arial" panose="020B0604020202020204" pitchFamily="34" charset="0"/>
              </a:rPr>
              <a:t>ÖDÜLLER</a:t>
            </a:r>
          </a:p>
          <a:p>
            <a:endParaRPr lang="tr-TR"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754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31042BE-CF6A-8DB5-C275-EBC764C1304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b="1" kern="1200">
                <a:solidFill>
                  <a:srgbClr val="FFFFFF"/>
                </a:solidFill>
                <a:effectLst/>
                <a:latin typeface="+mj-lt"/>
                <a:ea typeface="+mj-ea"/>
                <a:cs typeface="+mj-cs"/>
              </a:rPr>
              <a:t>2023 YILINDA PROGRAMDA YAPILAN GÜNCELLEMELER</a:t>
            </a:r>
            <a:endParaRPr lang="en-US" sz="2500" b="1" kern="1200">
              <a:solidFill>
                <a:srgbClr val="FFFFFF"/>
              </a:solidFill>
              <a:latin typeface="+mj-lt"/>
              <a:ea typeface="+mj-ea"/>
              <a:cs typeface="+mj-cs"/>
            </a:endParaRPr>
          </a:p>
        </p:txBody>
      </p:sp>
      <p:pic>
        <p:nvPicPr>
          <p:cNvPr id="4" name="İçerik Yer Tutucusu 3" descr="metin içeren bir resim&#10;&#10;Açıklama otomatik olarak oluşturuldu">
            <a:extLst>
              <a:ext uri="{FF2B5EF4-FFF2-40B4-BE49-F238E27FC236}">
                <a16:creationId xmlns:a16="http://schemas.microsoft.com/office/drawing/2014/main" id="{930856CD-E3AB-3269-5CE8-CE88D8C05697}"/>
              </a:ext>
            </a:extLst>
          </p:cNvPr>
          <p:cNvPicPr>
            <a:picLocks noGrp="1" noChangeAspect="1"/>
          </p:cNvPicPr>
          <p:nvPr>
            <p:ph idx="1"/>
          </p:nvPr>
        </p:nvPicPr>
        <p:blipFill>
          <a:blip r:embed="rId2"/>
          <a:stretch>
            <a:fillRect/>
          </a:stretch>
        </p:blipFill>
        <p:spPr>
          <a:xfrm>
            <a:off x="4777316" y="1457470"/>
            <a:ext cx="6780700" cy="3940731"/>
          </a:xfrm>
          <a:prstGeom prst="rect">
            <a:avLst/>
          </a:prstGeom>
        </p:spPr>
      </p:pic>
    </p:spTree>
    <p:extLst>
      <p:ext uri="{BB962C8B-B14F-4D97-AF65-F5344CB8AC3E}">
        <p14:creationId xmlns:p14="http://schemas.microsoft.com/office/powerpoint/2010/main" val="360786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Metin kutusu 1">
            <a:extLst>
              <a:ext uri="{FF2B5EF4-FFF2-40B4-BE49-F238E27FC236}">
                <a16:creationId xmlns:a16="http://schemas.microsoft.com/office/drawing/2014/main" id="{A3060767-6687-691A-A617-DCAEEF559045}"/>
              </a:ext>
            </a:extLst>
          </p:cNvPr>
          <p:cNvSpPr txBox="1"/>
          <p:nvPr/>
        </p:nvSpPr>
        <p:spPr>
          <a:xfrm>
            <a:off x="1524003" y="1999615"/>
            <a:ext cx="9144000" cy="27640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7200" b="1" kern="1200" dirty="0">
                <a:solidFill>
                  <a:schemeClr val="tx1"/>
                </a:solidFill>
                <a:latin typeface="+mj-lt"/>
                <a:ea typeface="+mj-ea"/>
                <a:cs typeface="+mj-cs"/>
              </a:rPr>
              <a:t>TEŞEKKÜRLER…</a:t>
            </a:r>
          </a:p>
        </p:txBody>
      </p:sp>
      <p:sp>
        <p:nvSpPr>
          <p:cNvPr id="32"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48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52319C5-999A-F67D-541B-D7C95DC3417F}"/>
              </a:ext>
            </a:extLst>
          </p:cNvPr>
          <p:cNvSpPr>
            <a:spLocks noGrp="1"/>
          </p:cNvSpPr>
          <p:nvPr>
            <p:ph type="title"/>
          </p:nvPr>
        </p:nvSpPr>
        <p:spPr>
          <a:xfrm>
            <a:off x="734568" y="502920"/>
            <a:ext cx="3581398" cy="1463040"/>
          </a:xfrm>
        </p:spPr>
        <p:txBody>
          <a:bodyPr anchor="ctr">
            <a:normAutofit/>
          </a:bodyPr>
          <a:lstStyle/>
          <a:p>
            <a:r>
              <a:rPr lang="tr-TR" sz="3600" b="1" dirty="0">
                <a:solidFill>
                  <a:schemeClr val="accent1"/>
                </a:solidFill>
                <a:latin typeface="Arial" panose="020B0604020202020204" pitchFamily="34" charset="0"/>
                <a:cs typeface="Arial" panose="020B0604020202020204" pitchFamily="34" charset="0"/>
              </a:rPr>
              <a:t>YARIŞMANIN AMACI</a:t>
            </a:r>
          </a:p>
        </p:txBody>
      </p:sp>
      <p:sp>
        <p:nvSpPr>
          <p:cNvPr id="20"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D0FADD9-EEAC-AB67-2354-B9E0937EBBF3}"/>
              </a:ext>
            </a:extLst>
          </p:cNvPr>
          <p:cNvSpPr>
            <a:spLocks noGrp="1"/>
          </p:cNvSpPr>
          <p:nvPr>
            <p:ph idx="1"/>
          </p:nvPr>
        </p:nvSpPr>
        <p:spPr>
          <a:xfrm>
            <a:off x="4654295" y="502920"/>
            <a:ext cx="6894576" cy="1850536"/>
          </a:xfrm>
        </p:spPr>
        <p:txBody>
          <a:bodyPr anchor="ctr">
            <a:normAutofit/>
          </a:bodyPr>
          <a:lstStyle/>
          <a:p>
            <a:pPr marL="0" marR="20320" lvl="1" indent="0" algn="just" defTabSz="914400" rtl="0" eaLnBrk="1" fontAlgn="auto" latinLnBrk="0" hangingPunct="1">
              <a:spcBef>
                <a:spcPts val="0"/>
              </a:spcBef>
              <a:spcAft>
                <a:spcPts val="600"/>
              </a:spcAft>
              <a:buClr>
                <a:srgbClr val="B31217"/>
              </a:buClr>
              <a:buSzTx/>
              <a:buFontTx/>
              <a:buNone/>
              <a:tabLst/>
              <a:defRPr/>
            </a:pPr>
            <a:r>
              <a:rPr kumimoji="0" lang="tr-TR" sz="1500" b="0" i="0" u="none" strike="noStrike" kern="1200" cap="none" spc="0" normalizeH="0" baseline="0" noProof="0" dirty="0">
                <a:ln>
                  <a:noFill/>
                </a:ln>
                <a:effectLst/>
                <a:uLnTx/>
                <a:uFillTx/>
                <a:latin typeface="Arial" panose="020B0604020202020204" pitchFamily="34" charset="0"/>
                <a:ea typeface="Arial" panose="020B0604020202020204" pitchFamily="34" charset="0"/>
                <a:cs typeface="+mn-cs"/>
              </a:rPr>
              <a:t>Lise öğrenimine devam etmekte olan öğrencileri Antarktika ve Arktik bölgelerde kutup bilimleri konusunda çalışmalar yapmaya teşvik etmek, kutup bilimleri alanında araştırmalar yapmaya yönlendirilen öğrencilerin bu alanda yapacakları nitelikli çalışmalarla ülkemizin gelecekte uluslararası bilimsel çevrelerde önde gelen ülkelerden biri haline gelmesine katkı sağlamaktır.</a:t>
            </a:r>
          </a:p>
          <a:p>
            <a:pPr marL="0" algn="just">
              <a:spcBef>
                <a:spcPts val="0"/>
              </a:spcBef>
              <a:spcAft>
                <a:spcPts val="600"/>
              </a:spcAft>
            </a:pPr>
            <a:endParaRPr lang="tr-TR" sz="1500" dirty="0"/>
          </a:p>
        </p:txBody>
      </p:sp>
      <p:pic>
        <p:nvPicPr>
          <p:cNvPr id="4" name="Resim 3" descr="metin içeren bir resim&#10;&#10;Açıklama otomatik olarak oluşturuldu">
            <a:extLst>
              <a:ext uri="{FF2B5EF4-FFF2-40B4-BE49-F238E27FC236}">
                <a16:creationId xmlns:a16="http://schemas.microsoft.com/office/drawing/2014/main" id="{37D04FE7-5D20-4D4C-34AB-B8E9D0C3C29A}"/>
              </a:ext>
            </a:extLst>
          </p:cNvPr>
          <p:cNvPicPr>
            <a:picLocks noChangeAspect="1"/>
          </p:cNvPicPr>
          <p:nvPr/>
        </p:nvPicPr>
        <p:blipFill>
          <a:blip r:embed="rId2"/>
          <a:stretch>
            <a:fillRect/>
          </a:stretch>
        </p:blipFill>
        <p:spPr>
          <a:xfrm>
            <a:off x="855788" y="3179541"/>
            <a:ext cx="10206953" cy="3029725"/>
          </a:xfrm>
          <a:prstGeom prst="rect">
            <a:avLst/>
          </a:prstGeom>
        </p:spPr>
      </p:pic>
      <p:sp>
        <p:nvSpPr>
          <p:cNvPr id="5" name="Metin kutusu 4">
            <a:extLst>
              <a:ext uri="{FF2B5EF4-FFF2-40B4-BE49-F238E27FC236}">
                <a16:creationId xmlns:a16="http://schemas.microsoft.com/office/drawing/2014/main" id="{9365BBDB-D29F-9C7A-1049-8B62C66F170C}"/>
              </a:ext>
            </a:extLst>
          </p:cNvPr>
          <p:cNvSpPr txBox="1"/>
          <p:nvPr/>
        </p:nvSpPr>
        <p:spPr>
          <a:xfrm>
            <a:off x="643128" y="2533210"/>
            <a:ext cx="4320415" cy="646331"/>
          </a:xfrm>
          <a:prstGeom prst="rect">
            <a:avLst/>
          </a:prstGeom>
          <a:noFill/>
        </p:spPr>
        <p:txBody>
          <a:bodyPr wrap="square" rtlCol="0">
            <a:spAutoFit/>
          </a:bodyPr>
          <a:lstStyle/>
          <a:p>
            <a:r>
              <a:rPr lang="tr-TR" sz="1800" b="1" dirty="0">
                <a:solidFill>
                  <a:schemeClr val="accent1"/>
                </a:solidFill>
                <a:latin typeface="Arial" panose="020B0604020202020204" pitchFamily="34" charset="0"/>
                <a:ea typeface="Calibri" panose="020F0502020204030204" pitchFamily="34" charset="0"/>
                <a:cs typeface="Arial" panose="020B0604020202020204" pitchFamily="34" charset="0"/>
              </a:rPr>
              <a:t>BAŞVURU VE SERGİ TARİHLERİ</a:t>
            </a:r>
          </a:p>
          <a:p>
            <a:endParaRPr lang="tr-TR" sz="18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44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2319C5-999A-F67D-541B-D7C95DC3417F}"/>
              </a:ext>
            </a:extLst>
          </p:cNvPr>
          <p:cNvSpPr>
            <a:spLocks noGrp="1"/>
          </p:cNvSpPr>
          <p:nvPr>
            <p:ph type="title"/>
          </p:nvPr>
        </p:nvSpPr>
        <p:spPr>
          <a:xfrm>
            <a:off x="257003" y="713312"/>
            <a:ext cx="4903034" cy="569973"/>
          </a:xfrm>
        </p:spPr>
        <p:txBody>
          <a:bodyPr>
            <a:normAutofit/>
          </a:bodyPr>
          <a:lstStyle/>
          <a:p>
            <a:r>
              <a:rPr lang="tr-TR" sz="2000" b="1" dirty="0">
                <a:solidFill>
                  <a:schemeClr val="accent1"/>
                </a:solidFill>
                <a:latin typeface="Arial" panose="020B0604020202020204" pitchFamily="34" charset="0"/>
                <a:cs typeface="Arial" panose="020B0604020202020204" pitchFamily="34" charset="0"/>
              </a:rPr>
              <a:t>BAŞVURU KOŞULLARI</a:t>
            </a:r>
          </a:p>
        </p:txBody>
      </p:sp>
      <p:pic>
        <p:nvPicPr>
          <p:cNvPr id="6" name="İçerik Yer Tutucusu 5">
            <a:extLst>
              <a:ext uri="{FF2B5EF4-FFF2-40B4-BE49-F238E27FC236}">
                <a16:creationId xmlns:a16="http://schemas.microsoft.com/office/drawing/2014/main" id="{09185FB7-5881-78F4-43AA-54F3FB0648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7281" y="1384967"/>
            <a:ext cx="3170017" cy="3170017"/>
          </a:xfrm>
          <a:prstGeom prst="rect">
            <a:avLst/>
          </a:prstGeom>
        </p:spPr>
      </p:pic>
      <p:pic>
        <p:nvPicPr>
          <p:cNvPr id="7" name="Resim 6">
            <a:extLst>
              <a:ext uri="{FF2B5EF4-FFF2-40B4-BE49-F238E27FC236}">
                <a16:creationId xmlns:a16="http://schemas.microsoft.com/office/drawing/2014/main" id="{2838CD18-C46D-09F2-7D2B-6DF8F4299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505" y="1130885"/>
            <a:ext cx="3587492" cy="3587492"/>
          </a:xfrm>
          <a:prstGeom prst="rect">
            <a:avLst/>
          </a:prstGeom>
        </p:spPr>
      </p:pic>
      <p:pic>
        <p:nvPicPr>
          <p:cNvPr id="8" name="Resim 7">
            <a:extLst>
              <a:ext uri="{FF2B5EF4-FFF2-40B4-BE49-F238E27FC236}">
                <a16:creationId xmlns:a16="http://schemas.microsoft.com/office/drawing/2014/main" id="{AA1A47C6-92D6-3145-3C94-D50F80C76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9905" y="1283285"/>
            <a:ext cx="3587492" cy="3587492"/>
          </a:xfrm>
          <a:prstGeom prst="rect">
            <a:avLst/>
          </a:prstGeom>
        </p:spPr>
      </p:pic>
      <p:sp>
        <p:nvSpPr>
          <p:cNvPr id="9" name="Metin kutusu 8">
            <a:extLst>
              <a:ext uri="{FF2B5EF4-FFF2-40B4-BE49-F238E27FC236}">
                <a16:creationId xmlns:a16="http://schemas.microsoft.com/office/drawing/2014/main" id="{22BBC92C-F0B9-3671-C40B-2191FC3D7C0C}"/>
              </a:ext>
            </a:extLst>
          </p:cNvPr>
          <p:cNvSpPr txBox="1"/>
          <p:nvPr/>
        </p:nvSpPr>
        <p:spPr>
          <a:xfrm>
            <a:off x="185362" y="1130885"/>
            <a:ext cx="8314543" cy="544245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Yarışmaya, Türkiye ve KKTC’de öğrenim gören tüm lise öğrencileri katılabilir.</a:t>
            </a:r>
          </a:p>
          <a:p>
            <a:pPr marL="285750"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Yarışmaya her öğrenci yalnızca </a:t>
            </a:r>
            <a:r>
              <a:rPr lang="tr-TR" b="1" dirty="0">
                <a:effectLst/>
                <a:latin typeface="Arial" panose="020B0604020202020204" pitchFamily="34" charset="0"/>
                <a:cs typeface="Arial" panose="020B0604020202020204" pitchFamily="34" charset="0"/>
              </a:rPr>
              <a:t>bir proje </a:t>
            </a:r>
            <a:r>
              <a:rPr lang="tr-TR" dirty="0">
                <a:effectLst/>
                <a:latin typeface="Arial" panose="020B0604020202020204" pitchFamily="34" charset="0"/>
                <a:cs typeface="Arial" panose="020B0604020202020204" pitchFamily="34" charset="0"/>
              </a:rPr>
              <a:t>ile katılabilir ve her proje </a:t>
            </a:r>
            <a:r>
              <a:rPr lang="tr-TR" b="1" dirty="0">
                <a:effectLst/>
                <a:latin typeface="Arial" panose="020B0604020202020204" pitchFamily="34" charset="0"/>
                <a:cs typeface="Arial" panose="020B0604020202020204" pitchFamily="34" charset="0"/>
              </a:rPr>
              <a:t>en çok üç</a:t>
            </a:r>
            <a:r>
              <a:rPr lang="tr-TR" b="1" dirty="0">
                <a:latin typeface="Arial" panose="020B0604020202020204" pitchFamily="34" charset="0"/>
                <a:cs typeface="Arial" panose="020B0604020202020204" pitchFamily="34" charset="0"/>
              </a:rPr>
              <a:t> </a:t>
            </a:r>
            <a:r>
              <a:rPr lang="tr-TR" b="1" dirty="0">
                <a:effectLst/>
                <a:latin typeface="Arial" panose="020B0604020202020204" pitchFamily="34" charset="0"/>
                <a:cs typeface="Arial" panose="020B0604020202020204" pitchFamily="34" charset="0"/>
              </a:rPr>
              <a:t>öğrenci </a:t>
            </a:r>
            <a:r>
              <a:rPr lang="tr-TR" dirty="0">
                <a:effectLst/>
                <a:latin typeface="Arial" panose="020B0604020202020204" pitchFamily="34" charset="0"/>
                <a:cs typeface="Arial" panose="020B0604020202020204" pitchFamily="34" charset="0"/>
              </a:rPr>
              <a:t>tarafından hazırlanır.</a:t>
            </a:r>
          </a:p>
          <a:p>
            <a:pPr marL="285750"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Bir projede sadece </a:t>
            </a:r>
            <a:r>
              <a:rPr lang="tr-TR" b="1" dirty="0">
                <a:effectLst/>
                <a:latin typeface="Arial" panose="020B0604020202020204" pitchFamily="34" charset="0"/>
                <a:cs typeface="Arial" panose="020B0604020202020204" pitchFamily="34" charset="0"/>
              </a:rPr>
              <a:t>bir danışman </a:t>
            </a:r>
            <a:r>
              <a:rPr lang="tr-TR" dirty="0">
                <a:effectLst/>
                <a:latin typeface="Arial" panose="020B0604020202020204" pitchFamily="34" charset="0"/>
                <a:cs typeface="Arial" panose="020B0604020202020204" pitchFamily="34" charset="0"/>
              </a:rPr>
              <a:t>görev alabilir ve danışman birden fazla projeye danışmanlık yapabilir. </a:t>
            </a:r>
            <a:r>
              <a:rPr lang="tr-TR" b="1" dirty="0">
                <a:effectLst/>
                <a:latin typeface="Arial" panose="020B0604020202020204" pitchFamily="34" charset="0"/>
                <a:cs typeface="Arial" panose="020B0604020202020204" pitchFamily="34" charset="0"/>
              </a:rPr>
              <a:t>Projede danışman olması zorunlu değildir</a:t>
            </a:r>
            <a:r>
              <a:rPr lang="tr-TR" dirty="0">
                <a:effectLst/>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Yarışmaya başvuruda bulunacak bir projedeki öğrenciler ve danışman farklı okullardan olabilir.</a:t>
            </a:r>
          </a:p>
          <a:p>
            <a:pPr marL="285750"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Yarışmaya katılacak öğrenciler </a:t>
            </a:r>
            <a:r>
              <a:rPr lang="tr-TR" b="1" dirty="0">
                <a:effectLst/>
                <a:latin typeface="Arial" panose="020B0604020202020204" pitchFamily="34" charset="0"/>
                <a:cs typeface="Arial" panose="020B0604020202020204" pitchFamily="34" charset="0"/>
              </a:rPr>
              <a:t>20 yaşından</a:t>
            </a:r>
            <a:r>
              <a:rPr lang="tr-TR" dirty="0">
                <a:effectLst/>
                <a:latin typeface="Arial" panose="020B0604020202020204" pitchFamily="34" charset="0"/>
                <a:cs typeface="Arial" panose="020B0604020202020204" pitchFamily="34" charset="0"/>
              </a:rPr>
              <a:t> gün almamış olmalıdır.</a:t>
            </a:r>
          </a:p>
          <a:p>
            <a:pPr marL="285750"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Projelerin, öğrencilerin özgün düşüncelerinden kaynaklanması, kendileri tarafından şekillendirilmiş, danışarak ama kendi bilgi ve becerileri ile yapılması gerekmektedir. Fikir aşamasında veya devam etmekte olan projelerle yarışmaya başvuru yapılmaz. Projelerin, Proje Rehberinde belirtilen formatta ve sonlandırılmış olarak yarışmaya başvurusunun yapılması gerekir.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21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2319C5-999A-F67D-541B-D7C95DC3417F}"/>
              </a:ext>
            </a:extLst>
          </p:cNvPr>
          <p:cNvSpPr>
            <a:spLocks noGrp="1"/>
          </p:cNvSpPr>
          <p:nvPr>
            <p:ph type="title"/>
          </p:nvPr>
        </p:nvSpPr>
        <p:spPr>
          <a:xfrm>
            <a:off x="257003" y="539646"/>
            <a:ext cx="4903034" cy="743639"/>
          </a:xfrm>
        </p:spPr>
        <p:txBody>
          <a:bodyPr>
            <a:normAutofit/>
          </a:bodyPr>
          <a:lstStyle/>
          <a:p>
            <a:r>
              <a:rPr lang="tr-TR" sz="2000" b="1" dirty="0">
                <a:solidFill>
                  <a:schemeClr val="accent1"/>
                </a:solidFill>
                <a:latin typeface="Arial" panose="020B0604020202020204" pitchFamily="34" charset="0"/>
                <a:cs typeface="Arial" panose="020B0604020202020204" pitchFamily="34" charset="0"/>
              </a:rPr>
              <a:t>BAŞVURU KOŞULLARI</a:t>
            </a:r>
            <a:br>
              <a:rPr lang="tr-TR" sz="2000" b="1" dirty="0">
                <a:solidFill>
                  <a:schemeClr val="accent1"/>
                </a:solidFill>
                <a:latin typeface="Arial" panose="020B0604020202020204" pitchFamily="34" charset="0"/>
                <a:cs typeface="Arial" panose="020B0604020202020204" pitchFamily="34" charset="0"/>
              </a:rPr>
            </a:br>
            <a:endParaRPr lang="tr-TR" sz="2000" b="1" dirty="0">
              <a:solidFill>
                <a:schemeClr val="accent1"/>
              </a:solidFill>
              <a:latin typeface="Arial" panose="020B0604020202020204" pitchFamily="34" charset="0"/>
              <a:cs typeface="Arial" panose="020B0604020202020204" pitchFamily="34" charset="0"/>
            </a:endParaRPr>
          </a:p>
        </p:txBody>
      </p:sp>
      <p:pic>
        <p:nvPicPr>
          <p:cNvPr id="6" name="İçerik Yer Tutucusu 5">
            <a:extLst>
              <a:ext uri="{FF2B5EF4-FFF2-40B4-BE49-F238E27FC236}">
                <a16:creationId xmlns:a16="http://schemas.microsoft.com/office/drawing/2014/main" id="{09185FB7-5881-78F4-43AA-54F3FB0648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7281" y="1384967"/>
            <a:ext cx="3170017" cy="3170017"/>
          </a:xfrm>
          <a:prstGeom prst="rect">
            <a:avLst/>
          </a:prstGeom>
        </p:spPr>
      </p:pic>
      <p:pic>
        <p:nvPicPr>
          <p:cNvPr id="7" name="Resim 6">
            <a:extLst>
              <a:ext uri="{FF2B5EF4-FFF2-40B4-BE49-F238E27FC236}">
                <a16:creationId xmlns:a16="http://schemas.microsoft.com/office/drawing/2014/main" id="{2838CD18-C46D-09F2-7D2B-6DF8F4299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505" y="1130885"/>
            <a:ext cx="3587492" cy="3587492"/>
          </a:xfrm>
          <a:prstGeom prst="rect">
            <a:avLst/>
          </a:prstGeom>
        </p:spPr>
      </p:pic>
      <p:pic>
        <p:nvPicPr>
          <p:cNvPr id="8" name="Resim 7">
            <a:extLst>
              <a:ext uri="{FF2B5EF4-FFF2-40B4-BE49-F238E27FC236}">
                <a16:creationId xmlns:a16="http://schemas.microsoft.com/office/drawing/2014/main" id="{AA1A47C6-92D6-3145-3C94-D50F80C76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9905" y="1283285"/>
            <a:ext cx="3587492" cy="3587492"/>
          </a:xfrm>
          <a:prstGeom prst="rect">
            <a:avLst/>
          </a:prstGeom>
        </p:spPr>
      </p:pic>
      <p:sp>
        <p:nvSpPr>
          <p:cNvPr id="9" name="Metin kutusu 8">
            <a:extLst>
              <a:ext uri="{FF2B5EF4-FFF2-40B4-BE49-F238E27FC236}">
                <a16:creationId xmlns:a16="http://schemas.microsoft.com/office/drawing/2014/main" id="{22BBC92C-F0B9-3671-C40B-2191FC3D7C0C}"/>
              </a:ext>
            </a:extLst>
          </p:cNvPr>
          <p:cNvSpPr txBox="1"/>
          <p:nvPr/>
        </p:nvSpPr>
        <p:spPr>
          <a:xfrm>
            <a:off x="185362" y="1130885"/>
            <a:ext cx="8314543" cy="544245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Aynı ya da başka isimlerle ve/veya aynı ya da benzer içerikle (konuyla) herhangi bir proje yarışmasına, bu yarışmanın son başvuru tarihinden önce başvurusu yapılmış veya katılmış projelerle bu yarışmaya başvuru yapılamaz. Bu kurala uymadığı tespit edilen projeler, hangi aşamada olursa olsun yarışmadan elenir.</a:t>
            </a:r>
          </a:p>
          <a:p>
            <a:pPr marL="285750"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Başvuru sistemine eksik, hatalı veya yanlış belge ve bilgi yüklenmesi, hazırlanan projenin halk sağlığı ve güvenliği için risk teşkil etmesi, insanların kişilik haklarına aykırı çalışma yapılması, projede etnik kökene, kişi veya toplumu karalamaya yönelik içerik bulunması, omurgalılar üzerinde kesi yapılması, kan veya doku alınması, ağız ya da enjeksiyon yoluyla etkisi kesin olarak bilinmeyen tehlikeli ve yabancı madde verilmesi, sağlığı tehdit eden deneyler yapılması durumlarında proje başvuruları hangi aşamada olursa olsun yarışmadan elenir.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96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2319C5-999A-F67D-541B-D7C95DC3417F}"/>
              </a:ext>
            </a:extLst>
          </p:cNvPr>
          <p:cNvSpPr>
            <a:spLocks noGrp="1"/>
          </p:cNvSpPr>
          <p:nvPr>
            <p:ph type="title"/>
          </p:nvPr>
        </p:nvSpPr>
        <p:spPr>
          <a:xfrm>
            <a:off x="433465" y="757935"/>
            <a:ext cx="4903034" cy="569973"/>
          </a:xfrm>
        </p:spPr>
        <p:txBody>
          <a:bodyPr>
            <a:normAutofit/>
          </a:bodyPr>
          <a:lstStyle/>
          <a:p>
            <a:r>
              <a:rPr lang="tr-TR" sz="2000" b="1" dirty="0">
                <a:solidFill>
                  <a:schemeClr val="accent1"/>
                </a:solidFill>
                <a:latin typeface="Arial" panose="020B0604020202020204" pitchFamily="34" charset="0"/>
                <a:cs typeface="Arial" panose="020B0604020202020204" pitchFamily="34" charset="0"/>
              </a:rPr>
              <a:t>BAŞVURU KOŞULLARI</a:t>
            </a:r>
          </a:p>
        </p:txBody>
      </p:sp>
      <p:pic>
        <p:nvPicPr>
          <p:cNvPr id="6" name="İçerik Yer Tutucusu 5">
            <a:extLst>
              <a:ext uri="{FF2B5EF4-FFF2-40B4-BE49-F238E27FC236}">
                <a16:creationId xmlns:a16="http://schemas.microsoft.com/office/drawing/2014/main" id="{09185FB7-5881-78F4-43AA-54F3FB0648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7281" y="1384967"/>
            <a:ext cx="3170017" cy="3170017"/>
          </a:xfrm>
          <a:prstGeom prst="rect">
            <a:avLst/>
          </a:prstGeom>
        </p:spPr>
      </p:pic>
      <p:pic>
        <p:nvPicPr>
          <p:cNvPr id="7" name="Resim 6">
            <a:extLst>
              <a:ext uri="{FF2B5EF4-FFF2-40B4-BE49-F238E27FC236}">
                <a16:creationId xmlns:a16="http://schemas.microsoft.com/office/drawing/2014/main" id="{2838CD18-C46D-09F2-7D2B-6DF8F4299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505" y="1130885"/>
            <a:ext cx="3587492" cy="3587492"/>
          </a:xfrm>
          <a:prstGeom prst="rect">
            <a:avLst/>
          </a:prstGeom>
        </p:spPr>
      </p:pic>
      <p:pic>
        <p:nvPicPr>
          <p:cNvPr id="8" name="Resim 7">
            <a:extLst>
              <a:ext uri="{FF2B5EF4-FFF2-40B4-BE49-F238E27FC236}">
                <a16:creationId xmlns:a16="http://schemas.microsoft.com/office/drawing/2014/main" id="{AA1A47C6-92D6-3145-3C94-D50F80C76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9905" y="1283285"/>
            <a:ext cx="3587492" cy="3587492"/>
          </a:xfrm>
          <a:prstGeom prst="rect">
            <a:avLst/>
          </a:prstGeom>
        </p:spPr>
      </p:pic>
      <p:sp>
        <p:nvSpPr>
          <p:cNvPr id="9" name="Metin kutusu 8">
            <a:extLst>
              <a:ext uri="{FF2B5EF4-FFF2-40B4-BE49-F238E27FC236}">
                <a16:creationId xmlns:a16="http://schemas.microsoft.com/office/drawing/2014/main" id="{22BBC92C-F0B9-3671-C40B-2191FC3D7C0C}"/>
              </a:ext>
            </a:extLst>
          </p:cNvPr>
          <p:cNvSpPr txBox="1"/>
          <p:nvPr/>
        </p:nvSpPr>
        <p:spPr>
          <a:xfrm>
            <a:off x="185363" y="1567761"/>
            <a:ext cx="8184220" cy="424731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Proje hazırlığında kullanılması planlanan veri toplama araçlarının (test, anket, görüşme formu, vb.) elektronik başvuru sistemine PDF formatında yüklenmesi</a:t>
            </a:r>
            <a:r>
              <a:rPr lang="tr-TR" dirty="0">
                <a:latin typeface="Arial" panose="020B0604020202020204" pitchFamily="34" charset="0"/>
                <a:cs typeface="Arial" panose="020B0604020202020204" pitchFamily="34" charset="0"/>
              </a:rPr>
              <a:t> </a:t>
            </a:r>
            <a:r>
              <a:rPr lang="tr-TR" dirty="0">
                <a:effectLst/>
                <a:latin typeface="Arial" panose="020B0604020202020204" pitchFamily="34" charset="0"/>
                <a:cs typeface="Arial" panose="020B0604020202020204" pitchFamily="34" charset="0"/>
              </a:rPr>
              <a:t>gerekir. Milli Eğitim Bakanlığına bağlı kurumlarda yapılacak veri toplama çalışmalarında kullanılacak araçlarının uygulanabilirliğine ilişkin il/ilçe milli eğitim müdürlüğünden alınmış </a:t>
            </a:r>
            <a:r>
              <a:rPr lang="tr-TR" b="1" dirty="0">
                <a:effectLst/>
                <a:latin typeface="Arial" panose="020B0604020202020204" pitchFamily="34" charset="0"/>
                <a:cs typeface="Arial" panose="020B0604020202020204" pitchFamily="34" charset="0"/>
              </a:rPr>
              <a:t>izin belgesinin </a:t>
            </a:r>
            <a:r>
              <a:rPr lang="tr-TR" dirty="0">
                <a:effectLst/>
                <a:latin typeface="Arial" panose="020B0604020202020204" pitchFamily="34" charset="0"/>
                <a:cs typeface="Arial" panose="020B0604020202020204" pitchFamily="34" charset="0"/>
              </a:rPr>
              <a:t>taratılarak sisteme yüklenmesi gerekir.</a:t>
            </a:r>
          </a:p>
          <a:p>
            <a:pPr marL="285750"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Projeler başvuru yapılan ana alanda görevlendirilecek jüri tarafından değerlendirilecek olup proje içeriğinin alt alanla olan ilişkisi değerlendirmede etkili olacaktır. Başvuru aşamasında yapılan ana alan ve alt alan seçimlerinde başvuru süreci bittikten sonra değişiklik yapılmayacaktır.</a:t>
            </a:r>
          </a:p>
        </p:txBody>
      </p:sp>
    </p:spTree>
    <p:extLst>
      <p:ext uri="{BB962C8B-B14F-4D97-AF65-F5344CB8AC3E}">
        <p14:creationId xmlns:p14="http://schemas.microsoft.com/office/powerpoint/2010/main" val="64161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27426E0-226D-B392-B4E1-90CF86065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244589" y="1801870"/>
            <a:ext cx="2652011" cy="2768783"/>
          </a:xfrm>
          <a:prstGeom prst="rect">
            <a:avLst/>
          </a:prstGeom>
        </p:spPr>
      </p:pic>
      <p:sp>
        <p:nvSpPr>
          <p:cNvPr id="3" name="Metin kutusu 2">
            <a:extLst>
              <a:ext uri="{FF2B5EF4-FFF2-40B4-BE49-F238E27FC236}">
                <a16:creationId xmlns:a16="http://schemas.microsoft.com/office/drawing/2014/main" id="{060898CB-7DAD-17E3-F302-AA13D8E51D16}"/>
              </a:ext>
            </a:extLst>
          </p:cNvPr>
          <p:cNvSpPr txBox="1"/>
          <p:nvPr/>
        </p:nvSpPr>
        <p:spPr>
          <a:xfrm>
            <a:off x="494675" y="1255031"/>
            <a:ext cx="7120328" cy="5442452"/>
          </a:xfrm>
          <a:prstGeom prst="rect">
            <a:avLst/>
          </a:prstGeom>
          <a:noFill/>
        </p:spPr>
        <p:txBody>
          <a:bodyPr wrap="square" rtlCol="0">
            <a:spAutoFit/>
          </a:bodyPr>
          <a:lstStyle/>
          <a:p>
            <a:pPr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2023 yılı Lise Öğrencileri Kutup Araştırma Projeleri Yarışması Proje Rehberine göre hazırlanan ve tamamlanan projelerin başvuruları 7 Kasım 2022 tarihinde başlar, 2 Ocak 2023 tarihinde saat 17.30’da sona erer. Başvurular, </a:t>
            </a:r>
            <a:r>
              <a:rPr lang="tr-TR" dirty="0" err="1">
                <a:solidFill>
                  <a:srgbClr val="0000FF"/>
                </a:solidFill>
                <a:effectLst/>
                <a:latin typeface="Arial" panose="020B0604020202020204" pitchFamily="34" charset="0"/>
                <a:cs typeface="Arial" panose="020B0604020202020204" pitchFamily="34" charset="0"/>
              </a:rPr>
              <a:t>https</a:t>
            </a:r>
            <a:r>
              <a:rPr lang="tr-TR" dirty="0">
                <a:solidFill>
                  <a:srgbClr val="0000FF"/>
                </a:solidFill>
                <a:effectLst/>
                <a:latin typeface="Arial" panose="020B0604020202020204" pitchFamily="34" charset="0"/>
                <a:cs typeface="Arial" panose="020B0604020202020204" pitchFamily="34" charset="0"/>
              </a:rPr>
              <a:t>://</a:t>
            </a:r>
            <a:r>
              <a:rPr lang="tr-TR" dirty="0" err="1">
                <a:solidFill>
                  <a:srgbClr val="0000FF"/>
                </a:solidFill>
                <a:effectLst/>
                <a:latin typeface="Arial" panose="020B0604020202020204" pitchFamily="34" charset="0"/>
                <a:cs typeface="Arial" panose="020B0604020202020204" pitchFamily="34" charset="0"/>
              </a:rPr>
              <a:t>ebideb.tubitak.gov.tr</a:t>
            </a:r>
            <a:r>
              <a:rPr lang="tr-TR" dirty="0">
                <a:solidFill>
                  <a:srgbClr val="0000FF"/>
                </a:solidFill>
                <a:effectLst/>
                <a:latin typeface="Arial" panose="020B0604020202020204" pitchFamily="34" charset="0"/>
                <a:cs typeface="Arial" panose="020B0604020202020204" pitchFamily="34" charset="0"/>
              </a:rPr>
              <a:t> </a:t>
            </a:r>
            <a:r>
              <a:rPr lang="tr-TR" dirty="0">
                <a:effectLst/>
                <a:latin typeface="Arial" panose="020B0604020202020204" pitchFamily="34" charset="0"/>
                <a:cs typeface="Arial" panose="020B0604020202020204" pitchFamily="34" charset="0"/>
              </a:rPr>
              <a:t>adresinden çevrimiçi olarak yapılır. Başvuru yapacak öğrencilerin (proje iki veya </a:t>
            </a:r>
            <a:r>
              <a:rPr lang="tr-TR" dirty="0" err="1">
                <a:effectLst/>
                <a:latin typeface="Arial" panose="020B0604020202020204" pitchFamily="34" charset="0"/>
                <a:cs typeface="Arial" panose="020B0604020202020204" pitchFamily="34" charset="0"/>
              </a:rPr>
              <a:t>üç</a:t>
            </a:r>
            <a:r>
              <a:rPr lang="tr-TR" dirty="0">
                <a:effectLst/>
                <a:latin typeface="Arial" panose="020B0604020202020204" pitchFamily="34" charset="0"/>
                <a:cs typeface="Arial" panose="020B0604020202020204" pitchFamily="34" charset="0"/>
              </a:rPr>
              <a:t> öğrenci tarafından hazırlanmışsa her bir öğrencinin) ve varsa danışmanın </a:t>
            </a:r>
            <a:r>
              <a:rPr lang="tr-TR" dirty="0" err="1">
                <a:effectLst/>
                <a:latin typeface="Arial" panose="020B0604020202020204" pitchFamily="34" charset="0"/>
                <a:cs typeface="Arial" panose="020B0604020202020204" pitchFamily="34" charset="0"/>
              </a:rPr>
              <a:t>ARBİS’e</a:t>
            </a:r>
            <a:r>
              <a:rPr lang="tr-TR" dirty="0">
                <a:effectLst/>
                <a:latin typeface="Arial" panose="020B0604020202020204" pitchFamily="34" charset="0"/>
                <a:cs typeface="Arial" panose="020B0604020202020204" pitchFamily="34" charset="0"/>
              </a:rPr>
              <a:t> kayıtlı olması gerekir. (Bkz. </a:t>
            </a:r>
            <a:r>
              <a:rPr lang="tr-TR" dirty="0">
                <a:solidFill>
                  <a:srgbClr val="0000FF"/>
                </a:solidFill>
                <a:effectLst/>
                <a:latin typeface="Arial" panose="020B0604020202020204" pitchFamily="34" charset="0"/>
                <a:cs typeface="Arial" panose="020B0604020202020204" pitchFamily="34" charset="0"/>
                <a:hlinkClick r:id="rId3"/>
              </a:rPr>
              <a:t>https://arbis.tubitak.gov.tr</a:t>
            </a:r>
            <a:r>
              <a:rPr lang="tr-TR" dirty="0">
                <a:effectLst/>
                <a:latin typeface="Arial" panose="020B0604020202020204" pitchFamily="34" charset="0"/>
                <a:cs typeface="Arial" panose="020B0604020202020204" pitchFamily="34" charset="0"/>
              </a:rPr>
              <a:t>)</a:t>
            </a:r>
          </a:p>
          <a:p>
            <a:pPr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İki veya üç öğrenci tarafından hazırlanan projelerde başvuru sistemine bir öğrenci giriş yapar ve diğer öğrenci/öğrenciler ile varsa danışman bilgilerini kendi bilgileriyle birlikte sisteme kaydeder.</a:t>
            </a:r>
          </a:p>
          <a:p>
            <a:pPr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Öğrenci/öğrencilerin son altı ay içinde çekilmiş vesikalık fotoğrafları sisteme yüklenir.</a:t>
            </a:r>
          </a:p>
        </p:txBody>
      </p:sp>
      <p:sp>
        <p:nvSpPr>
          <p:cNvPr id="4" name="Metin kutusu 3">
            <a:extLst>
              <a:ext uri="{FF2B5EF4-FFF2-40B4-BE49-F238E27FC236}">
                <a16:creationId xmlns:a16="http://schemas.microsoft.com/office/drawing/2014/main" id="{1410BD3C-00DF-B6F4-D0A2-19A7F54A0951}"/>
              </a:ext>
            </a:extLst>
          </p:cNvPr>
          <p:cNvSpPr txBox="1"/>
          <p:nvPr/>
        </p:nvSpPr>
        <p:spPr>
          <a:xfrm>
            <a:off x="689548" y="524656"/>
            <a:ext cx="4946754" cy="400110"/>
          </a:xfrm>
          <a:prstGeom prst="rect">
            <a:avLst/>
          </a:prstGeom>
          <a:noFill/>
        </p:spPr>
        <p:txBody>
          <a:bodyPr wrap="square" rtlCol="0">
            <a:spAutoFit/>
          </a:bodyPr>
          <a:lstStyle/>
          <a:p>
            <a:r>
              <a:rPr lang="tr-TR" sz="2000" b="1" dirty="0">
                <a:solidFill>
                  <a:schemeClr val="accent1"/>
                </a:solidFill>
                <a:latin typeface="Arial" panose="020B0604020202020204" pitchFamily="34" charset="0"/>
                <a:cs typeface="Arial" panose="020B0604020202020204" pitchFamily="34" charset="0"/>
              </a:rPr>
              <a:t>BAŞVURU İŞLEMLERİ</a:t>
            </a:r>
          </a:p>
        </p:txBody>
      </p:sp>
    </p:spTree>
    <p:extLst>
      <p:ext uri="{BB962C8B-B14F-4D97-AF65-F5344CB8AC3E}">
        <p14:creationId xmlns:p14="http://schemas.microsoft.com/office/powerpoint/2010/main" val="269634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27426E0-226D-B392-B4E1-90CF86065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244589" y="1801870"/>
            <a:ext cx="2652011" cy="2768783"/>
          </a:xfrm>
          <a:prstGeom prst="rect">
            <a:avLst/>
          </a:prstGeom>
        </p:spPr>
      </p:pic>
      <p:sp>
        <p:nvSpPr>
          <p:cNvPr id="3" name="Metin kutusu 2">
            <a:extLst>
              <a:ext uri="{FF2B5EF4-FFF2-40B4-BE49-F238E27FC236}">
                <a16:creationId xmlns:a16="http://schemas.microsoft.com/office/drawing/2014/main" id="{060898CB-7DAD-17E3-F302-AA13D8E51D16}"/>
              </a:ext>
            </a:extLst>
          </p:cNvPr>
          <p:cNvSpPr txBox="1"/>
          <p:nvPr/>
        </p:nvSpPr>
        <p:spPr>
          <a:xfrm>
            <a:off x="494675" y="1255031"/>
            <a:ext cx="7120328" cy="5442452"/>
          </a:xfrm>
          <a:prstGeom prst="rect">
            <a:avLst/>
          </a:prstGeom>
          <a:noFill/>
        </p:spPr>
        <p:txBody>
          <a:bodyPr wrap="square" rtlCol="0">
            <a:spAutoFit/>
          </a:bodyPr>
          <a:lstStyle/>
          <a:p>
            <a:pPr indent="-285750" algn="just">
              <a:lnSpc>
                <a:spcPct val="150000"/>
              </a:lnSpc>
              <a:buFont typeface="Arial" panose="020B0604020202020204" pitchFamily="34" charset="0"/>
              <a:buChar char="•"/>
            </a:pPr>
            <a:r>
              <a:rPr lang="tr-TR" dirty="0">
                <a:solidFill>
                  <a:srgbClr val="000000"/>
                </a:solidFill>
                <a:effectLst/>
                <a:latin typeface="Arial" panose="020B0604020202020204" pitchFamily="34" charset="0"/>
                <a:cs typeface="Arial" panose="020B0604020202020204" pitchFamily="34" charset="0"/>
              </a:rPr>
              <a:t>Proje çalışması, </a:t>
            </a:r>
            <a:r>
              <a:rPr lang="tr-TR" dirty="0">
                <a:solidFill>
                  <a:srgbClr val="0000FF"/>
                </a:solidFill>
                <a:effectLst/>
                <a:latin typeface="Arial" panose="020B0604020202020204" pitchFamily="34" charset="0"/>
                <a:cs typeface="Arial" panose="020B0604020202020204" pitchFamily="34" charset="0"/>
              </a:rPr>
              <a:t>https://www.tubitak.gov.tr/tr/yarismalar/icerik-2204-c-liseogrencileri-kutup-arastirma-projeleri-yarismasi </a:t>
            </a:r>
            <a:r>
              <a:rPr lang="tr-TR" dirty="0">
                <a:solidFill>
                  <a:srgbClr val="000000"/>
                </a:solidFill>
                <a:effectLst/>
                <a:latin typeface="Arial" panose="020B0604020202020204" pitchFamily="34" charset="0"/>
                <a:cs typeface="Arial" panose="020B0604020202020204" pitchFamily="34" charset="0"/>
              </a:rPr>
              <a:t>adresinde bulunan şablon</a:t>
            </a:r>
            <a:r>
              <a:rPr lang="tr-TR" dirty="0">
                <a:solidFill>
                  <a:srgbClr val="0000FF"/>
                </a:solidFill>
                <a:latin typeface="Arial" panose="020B0604020202020204" pitchFamily="34" charset="0"/>
                <a:cs typeface="Arial" panose="020B0604020202020204" pitchFamily="34" charset="0"/>
              </a:rPr>
              <a:t> </a:t>
            </a:r>
            <a:r>
              <a:rPr lang="tr-TR" dirty="0">
                <a:effectLst/>
                <a:latin typeface="Arial" panose="020B0604020202020204" pitchFamily="34" charset="0"/>
                <a:cs typeface="Arial" panose="020B0604020202020204" pitchFamily="34" charset="0"/>
              </a:rPr>
              <a:t>kullanılarak hazırlanır ve tek bir dosya halinde PDF formatında sisteme yüklenir. Proje özeti en az 150, en fazla 250 kelime; proje raporu en az 2, en fazla 20 sayfa olmalıdır. Proje raporu dışında kalan belgeler (bilimsel etik formu, izin belgeleri, fotoğraf, anket vb.) sistemde EK BELGELER kısmına yüklenir. Başvuru sistemine yüklenecek belgelerin dosya adı 25 karakteri geçmemeli, kişisel bilgiler içermemeli ve dosya uzantısı ‘.</a:t>
            </a:r>
            <a:r>
              <a:rPr lang="tr-TR" dirty="0" err="1">
                <a:effectLst/>
                <a:latin typeface="Arial" panose="020B0604020202020204" pitchFamily="34" charset="0"/>
                <a:cs typeface="Arial" panose="020B0604020202020204" pitchFamily="34" charset="0"/>
              </a:rPr>
              <a:t>pdf</a:t>
            </a:r>
            <a:r>
              <a:rPr lang="tr-TR" dirty="0">
                <a:effectLst/>
                <a:latin typeface="Arial" panose="020B0604020202020204" pitchFamily="34" charset="0"/>
                <a:cs typeface="Arial" panose="020B0604020202020204" pitchFamily="34" charset="0"/>
              </a:rPr>
              <a:t>’ şeklinde olmalıdır.</a:t>
            </a:r>
          </a:p>
          <a:p>
            <a:pPr marL="285750"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Projeye ait video kaydı sisteme eklenebilir. Video eklenmesi zorunlu değildir. Videonun boyutu 10 MB’ı geçmemeli ve FLV formatında olmalıdır.</a:t>
            </a:r>
          </a:p>
        </p:txBody>
      </p:sp>
      <p:sp>
        <p:nvSpPr>
          <p:cNvPr id="4" name="Metin kutusu 3">
            <a:extLst>
              <a:ext uri="{FF2B5EF4-FFF2-40B4-BE49-F238E27FC236}">
                <a16:creationId xmlns:a16="http://schemas.microsoft.com/office/drawing/2014/main" id="{1410BD3C-00DF-B6F4-D0A2-19A7F54A0951}"/>
              </a:ext>
            </a:extLst>
          </p:cNvPr>
          <p:cNvSpPr txBox="1"/>
          <p:nvPr/>
        </p:nvSpPr>
        <p:spPr>
          <a:xfrm>
            <a:off x="689548" y="524656"/>
            <a:ext cx="4946754" cy="400110"/>
          </a:xfrm>
          <a:prstGeom prst="rect">
            <a:avLst/>
          </a:prstGeom>
          <a:noFill/>
        </p:spPr>
        <p:txBody>
          <a:bodyPr wrap="square" rtlCol="0">
            <a:spAutoFit/>
          </a:bodyPr>
          <a:lstStyle/>
          <a:p>
            <a:r>
              <a:rPr lang="tr-TR" sz="2000" b="1" dirty="0">
                <a:solidFill>
                  <a:schemeClr val="accent1"/>
                </a:solidFill>
                <a:latin typeface="Arial" panose="020B0604020202020204" pitchFamily="34" charset="0"/>
                <a:cs typeface="Arial" panose="020B0604020202020204" pitchFamily="34" charset="0"/>
              </a:rPr>
              <a:t>BAŞVURU İŞLEMLERİ</a:t>
            </a:r>
          </a:p>
        </p:txBody>
      </p:sp>
    </p:spTree>
    <p:extLst>
      <p:ext uri="{BB962C8B-B14F-4D97-AF65-F5344CB8AC3E}">
        <p14:creationId xmlns:p14="http://schemas.microsoft.com/office/powerpoint/2010/main" val="187617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27426E0-226D-B392-B4E1-90CF86065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244589" y="1801870"/>
            <a:ext cx="2652011" cy="2768783"/>
          </a:xfrm>
          <a:prstGeom prst="rect">
            <a:avLst/>
          </a:prstGeom>
        </p:spPr>
      </p:pic>
      <p:sp>
        <p:nvSpPr>
          <p:cNvPr id="3" name="Metin kutusu 2">
            <a:extLst>
              <a:ext uri="{FF2B5EF4-FFF2-40B4-BE49-F238E27FC236}">
                <a16:creationId xmlns:a16="http://schemas.microsoft.com/office/drawing/2014/main" id="{060898CB-7DAD-17E3-F302-AA13D8E51D16}"/>
              </a:ext>
            </a:extLst>
          </p:cNvPr>
          <p:cNvSpPr txBox="1"/>
          <p:nvPr/>
        </p:nvSpPr>
        <p:spPr>
          <a:xfrm>
            <a:off x="494675" y="1255031"/>
            <a:ext cx="7120328" cy="5442452"/>
          </a:xfrm>
          <a:prstGeom prst="rect">
            <a:avLst/>
          </a:prstGeom>
          <a:noFill/>
        </p:spPr>
        <p:txBody>
          <a:bodyPr wrap="square" rtlCol="0">
            <a:spAutoFit/>
          </a:bodyPr>
          <a:lstStyle/>
          <a:p>
            <a:pPr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Başvuru tarihleri içerisinde, çevrimiçi başvuru yapıldıktan sonra değişiklik için onayı kaldırılıp tekrar onaylanmadan bırakılan projeler değerlendirmeye alınmaz.</a:t>
            </a:r>
          </a:p>
          <a:p>
            <a:pPr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Başvuru sistemi kapandıktan sonra öğrenci ve danışman öğretmen bilgileri dâhil hiçbir değişiklik talebi kabul edilmez. Herhangi bir nedenle sistemde başvurusu tamamlanmamış projeler değerlendirmeye alınmaz.</a:t>
            </a:r>
          </a:p>
          <a:p>
            <a:pPr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Başvuru formu, TÜBİTAK’a gönderilmez. Bu formun başvuru sahipleri tarafından saklanması ve TÜBİTAK tarafından istendiğinde ibraz edilmesi gerekir.</a:t>
            </a:r>
          </a:p>
          <a:p>
            <a:pPr indent="-285750" algn="just">
              <a:lnSpc>
                <a:spcPct val="150000"/>
              </a:lnSpc>
              <a:buFont typeface="Arial" panose="020B0604020202020204" pitchFamily="34" charset="0"/>
              <a:buChar char="•"/>
            </a:pPr>
            <a:r>
              <a:rPr lang="tr-TR" dirty="0">
                <a:effectLst/>
                <a:latin typeface="Arial" panose="020B0604020202020204" pitchFamily="34" charset="0"/>
                <a:cs typeface="Arial" panose="020B0604020202020204" pitchFamily="34" charset="0"/>
              </a:rPr>
              <a:t>Final aşamasına geçen öğrenciler tarafından </a:t>
            </a:r>
            <a:r>
              <a:rPr lang="tr-TR" dirty="0" err="1">
                <a:effectLst/>
                <a:latin typeface="Arial" panose="020B0604020202020204" pitchFamily="34" charset="0"/>
                <a:cs typeface="Arial" panose="020B0604020202020204" pitchFamily="34" charset="0"/>
              </a:rPr>
              <a:t>Muvafakatname</a:t>
            </a:r>
            <a:r>
              <a:rPr lang="tr-TR" dirty="0">
                <a:effectLst/>
                <a:latin typeface="Arial" panose="020B0604020202020204" pitchFamily="34" charset="0"/>
                <a:cs typeface="Arial" panose="020B0604020202020204" pitchFamily="34" charset="0"/>
              </a:rPr>
              <a:t> ve Yarışma Kuralları Kabul Formu final aşaması öncesinde doldurularak TÜBİTAK’a gönderilir. </a:t>
            </a:r>
          </a:p>
        </p:txBody>
      </p:sp>
      <p:sp>
        <p:nvSpPr>
          <p:cNvPr id="4" name="Metin kutusu 3">
            <a:extLst>
              <a:ext uri="{FF2B5EF4-FFF2-40B4-BE49-F238E27FC236}">
                <a16:creationId xmlns:a16="http://schemas.microsoft.com/office/drawing/2014/main" id="{1410BD3C-00DF-B6F4-D0A2-19A7F54A0951}"/>
              </a:ext>
            </a:extLst>
          </p:cNvPr>
          <p:cNvSpPr txBox="1"/>
          <p:nvPr/>
        </p:nvSpPr>
        <p:spPr>
          <a:xfrm>
            <a:off x="689548" y="524656"/>
            <a:ext cx="4946754" cy="400110"/>
          </a:xfrm>
          <a:prstGeom prst="rect">
            <a:avLst/>
          </a:prstGeom>
          <a:noFill/>
        </p:spPr>
        <p:txBody>
          <a:bodyPr wrap="square" rtlCol="0">
            <a:spAutoFit/>
          </a:bodyPr>
          <a:lstStyle/>
          <a:p>
            <a:r>
              <a:rPr lang="tr-TR" sz="2000" b="1" dirty="0">
                <a:solidFill>
                  <a:schemeClr val="accent1"/>
                </a:solidFill>
                <a:latin typeface="Arial" panose="020B0604020202020204" pitchFamily="34" charset="0"/>
                <a:cs typeface="Arial" panose="020B0604020202020204" pitchFamily="34" charset="0"/>
              </a:rPr>
              <a:t>BAŞVURU İŞLEMLERİ</a:t>
            </a:r>
          </a:p>
        </p:txBody>
      </p:sp>
    </p:spTree>
    <p:extLst>
      <p:ext uri="{BB962C8B-B14F-4D97-AF65-F5344CB8AC3E}">
        <p14:creationId xmlns:p14="http://schemas.microsoft.com/office/powerpoint/2010/main" val="3755443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52319C5-999A-F67D-541B-D7C95DC3417F}"/>
              </a:ext>
            </a:extLst>
          </p:cNvPr>
          <p:cNvSpPr>
            <a:spLocks noGrp="1"/>
          </p:cNvSpPr>
          <p:nvPr>
            <p:ph type="title"/>
          </p:nvPr>
        </p:nvSpPr>
        <p:spPr>
          <a:xfrm>
            <a:off x="630936" y="502920"/>
            <a:ext cx="3419856" cy="1463040"/>
          </a:xfrm>
        </p:spPr>
        <p:txBody>
          <a:bodyPr vert="horz" lIns="91440" tIns="45720" rIns="91440" bIns="45720" rtlCol="0" anchor="ctr">
            <a:normAutofit fontScale="90000"/>
          </a:bodyPr>
          <a:lstStyle/>
          <a:p>
            <a:br>
              <a:rPr lang="en-US" sz="2300" b="1" kern="1200" dirty="0">
                <a:solidFill>
                  <a:schemeClr val="accent1"/>
                </a:solidFill>
                <a:latin typeface="Arial" panose="020B0604020202020204" pitchFamily="34" charset="0"/>
                <a:cs typeface="Arial" panose="020B0604020202020204" pitchFamily="34" charset="0"/>
              </a:rPr>
            </a:br>
            <a:r>
              <a:rPr lang="en-US" sz="2300" b="1" kern="1200" dirty="0">
                <a:solidFill>
                  <a:schemeClr val="accent1"/>
                </a:solidFill>
                <a:latin typeface="Arial" panose="020B0604020202020204" pitchFamily="34" charset="0"/>
                <a:cs typeface="Arial" panose="020B0604020202020204" pitchFamily="34" charset="0"/>
              </a:rPr>
              <a:t>YARIŞMA KATEGORİLERİ</a:t>
            </a:r>
            <a:br>
              <a:rPr lang="en-US" sz="2300" b="1" kern="1200" dirty="0">
                <a:solidFill>
                  <a:schemeClr val="accent1"/>
                </a:solidFill>
                <a:latin typeface="Arial" panose="020B0604020202020204" pitchFamily="34" charset="0"/>
                <a:cs typeface="Arial" panose="020B0604020202020204" pitchFamily="34" charset="0"/>
              </a:rPr>
            </a:br>
            <a:br>
              <a:rPr lang="en-US" sz="2300" b="1" kern="1200" dirty="0">
                <a:solidFill>
                  <a:schemeClr val="accent1"/>
                </a:solidFill>
                <a:latin typeface="Arial" panose="020B0604020202020204" pitchFamily="34" charset="0"/>
                <a:cs typeface="Arial" panose="020B0604020202020204" pitchFamily="34" charset="0"/>
              </a:rPr>
            </a:br>
            <a:endParaRPr lang="en-US" sz="2300" b="1" kern="1200" dirty="0">
              <a:solidFill>
                <a:schemeClr val="accent1"/>
              </a:solidFill>
              <a:latin typeface="Arial" panose="020B0604020202020204" pitchFamily="34" charset="0"/>
              <a:cs typeface="Arial" panose="020B0604020202020204" pitchFamily="34" charset="0"/>
            </a:endParaRP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çerik Yer Tutucusu 5">
            <a:extLst>
              <a:ext uri="{FF2B5EF4-FFF2-40B4-BE49-F238E27FC236}">
                <a16:creationId xmlns:a16="http://schemas.microsoft.com/office/drawing/2014/main" id="{B5D3D147-1E5C-5A8E-4302-858F7EE0651A}"/>
              </a:ext>
            </a:extLst>
          </p:cNvPr>
          <p:cNvSpPr>
            <a:spLocks noGrp="1"/>
          </p:cNvSpPr>
          <p:nvPr>
            <p:ph idx="1"/>
          </p:nvPr>
        </p:nvSpPr>
        <p:spPr>
          <a:xfrm>
            <a:off x="4654295" y="502920"/>
            <a:ext cx="6894576" cy="1463040"/>
          </a:xfrm>
        </p:spPr>
        <p:txBody>
          <a:bodyPr vert="horz" lIns="91440" tIns="45720" rIns="91440" bIns="45720" rtlCol="0" anchor="ctr">
            <a:normAutofit/>
          </a:bodyPr>
          <a:lstStyle/>
          <a:p>
            <a:pPr algn="just"/>
            <a:r>
              <a:rPr lang="en-US" sz="2000" dirty="0" err="1">
                <a:effectLst/>
              </a:rPr>
              <a:t>Yarışma</a:t>
            </a:r>
            <a:r>
              <a:rPr lang="en-US" sz="2000" dirty="0">
                <a:effectLst/>
              </a:rPr>
              <a:t>; </a:t>
            </a:r>
            <a:r>
              <a:rPr lang="en-US" sz="2000" dirty="0" err="1">
                <a:effectLst/>
              </a:rPr>
              <a:t>Canlı</a:t>
            </a:r>
            <a:r>
              <a:rPr lang="en-US" sz="2000" dirty="0">
                <a:effectLst/>
              </a:rPr>
              <a:t> </a:t>
            </a:r>
            <a:r>
              <a:rPr lang="en-US" sz="2000" dirty="0" err="1">
                <a:effectLst/>
              </a:rPr>
              <a:t>Bilimleri</a:t>
            </a:r>
            <a:r>
              <a:rPr lang="en-US" sz="2000" dirty="0">
                <a:effectLst/>
              </a:rPr>
              <a:t>, </a:t>
            </a:r>
            <a:r>
              <a:rPr lang="en-US" sz="2000" dirty="0" err="1">
                <a:effectLst/>
              </a:rPr>
              <a:t>Fiziki</a:t>
            </a:r>
            <a:r>
              <a:rPr lang="en-US" sz="2000" dirty="0">
                <a:effectLst/>
              </a:rPr>
              <a:t> </a:t>
            </a:r>
            <a:r>
              <a:rPr lang="en-US" sz="2000" dirty="0" err="1">
                <a:effectLst/>
              </a:rPr>
              <a:t>Bilimler</a:t>
            </a:r>
            <a:r>
              <a:rPr lang="en-US" sz="2000" dirty="0">
                <a:effectLst/>
              </a:rPr>
              <a:t>, </a:t>
            </a:r>
            <a:r>
              <a:rPr lang="en-US" sz="2000" dirty="0" err="1">
                <a:effectLst/>
              </a:rPr>
              <a:t>Sosyal</a:t>
            </a:r>
            <a:r>
              <a:rPr lang="en-US" sz="2000" dirty="0">
                <a:effectLst/>
              </a:rPr>
              <a:t> </a:t>
            </a:r>
            <a:r>
              <a:rPr lang="en-US" sz="2000" dirty="0" err="1">
                <a:effectLst/>
              </a:rPr>
              <a:t>ve</a:t>
            </a:r>
            <a:r>
              <a:rPr lang="en-US" sz="2000" dirty="0">
                <a:effectLst/>
              </a:rPr>
              <a:t> </a:t>
            </a:r>
            <a:r>
              <a:rPr lang="en-US" sz="2000" dirty="0" err="1">
                <a:effectLst/>
              </a:rPr>
              <a:t>Beşeri</a:t>
            </a:r>
            <a:r>
              <a:rPr lang="en-US" sz="2000" dirty="0">
                <a:effectLst/>
              </a:rPr>
              <a:t> </a:t>
            </a:r>
            <a:r>
              <a:rPr lang="en-US" sz="2000" dirty="0" err="1">
                <a:effectLst/>
              </a:rPr>
              <a:t>Bilimler</a:t>
            </a:r>
            <a:r>
              <a:rPr lang="en-US" sz="2000" dirty="0">
                <a:effectLst/>
              </a:rPr>
              <a:t> </a:t>
            </a:r>
            <a:r>
              <a:rPr lang="en-US" sz="2000" dirty="0" err="1">
                <a:effectLst/>
              </a:rPr>
              <a:t>ile</a:t>
            </a:r>
            <a:r>
              <a:rPr lang="en-US" sz="2000" dirty="0">
                <a:effectLst/>
              </a:rPr>
              <a:t> </a:t>
            </a:r>
            <a:r>
              <a:rPr lang="en-US" sz="2000" dirty="0" err="1">
                <a:effectLst/>
              </a:rPr>
              <a:t>Yer</a:t>
            </a:r>
            <a:r>
              <a:rPr lang="en-US" sz="2000" dirty="0">
                <a:effectLst/>
              </a:rPr>
              <a:t> </a:t>
            </a:r>
            <a:r>
              <a:rPr lang="en-US" sz="2000" dirty="0" err="1">
                <a:effectLst/>
              </a:rPr>
              <a:t>Bilimleri</a:t>
            </a:r>
            <a:r>
              <a:rPr lang="en-US" sz="2000" dirty="0">
                <a:effectLst/>
              </a:rPr>
              <a:t> </a:t>
            </a:r>
            <a:r>
              <a:rPr lang="en-US" sz="2000" dirty="0" err="1">
                <a:effectLst/>
              </a:rPr>
              <a:t>olmak</a:t>
            </a:r>
            <a:r>
              <a:rPr lang="en-US" sz="2000" dirty="0">
                <a:effectLst/>
              </a:rPr>
              <a:t> </a:t>
            </a:r>
            <a:r>
              <a:rPr lang="en-US" sz="2000" dirty="0" err="1">
                <a:effectLst/>
              </a:rPr>
              <a:t>üzere</a:t>
            </a:r>
            <a:r>
              <a:rPr lang="en-US" sz="2000" dirty="0">
                <a:effectLst/>
              </a:rPr>
              <a:t> </a:t>
            </a:r>
            <a:r>
              <a:rPr lang="en-US" sz="2000" dirty="0" err="1">
                <a:effectLst/>
              </a:rPr>
              <a:t>dört</a:t>
            </a:r>
            <a:r>
              <a:rPr lang="en-US" sz="2000" dirty="0">
                <a:effectLst/>
              </a:rPr>
              <a:t> ana </a:t>
            </a:r>
            <a:r>
              <a:rPr lang="en-US" sz="2000" dirty="0" err="1">
                <a:effectLst/>
              </a:rPr>
              <a:t>alanda</a:t>
            </a:r>
            <a:r>
              <a:rPr lang="en-US" sz="2000" dirty="0">
                <a:effectLst/>
              </a:rPr>
              <a:t> </a:t>
            </a:r>
            <a:r>
              <a:rPr lang="en-US" sz="2000" dirty="0" err="1">
                <a:effectLst/>
              </a:rPr>
              <a:t>düzenlenir</a:t>
            </a:r>
            <a:r>
              <a:rPr lang="en-US" sz="2000" dirty="0">
                <a:effectLst/>
              </a:rPr>
              <a:t>. </a:t>
            </a:r>
            <a:r>
              <a:rPr lang="en-US" sz="2000" dirty="0" err="1">
                <a:effectLst/>
              </a:rPr>
              <a:t>Yarışmaya</a:t>
            </a:r>
            <a:r>
              <a:rPr lang="en-US" sz="2000" dirty="0">
                <a:effectLst/>
              </a:rPr>
              <a:t> </a:t>
            </a:r>
            <a:r>
              <a:rPr lang="en-US" sz="2000" dirty="0" err="1">
                <a:effectLst/>
              </a:rPr>
              <a:t>başvuruda</a:t>
            </a:r>
            <a:r>
              <a:rPr lang="en-US" sz="2000" dirty="0">
                <a:effectLst/>
              </a:rPr>
              <a:t> </a:t>
            </a:r>
            <a:r>
              <a:rPr lang="en-US" sz="2000" dirty="0" err="1">
                <a:effectLst/>
              </a:rPr>
              <a:t>bulunacak</a:t>
            </a:r>
            <a:r>
              <a:rPr lang="en-US" sz="2000" dirty="0">
                <a:effectLst/>
              </a:rPr>
              <a:t> </a:t>
            </a:r>
            <a:r>
              <a:rPr lang="en-US" sz="2000" dirty="0" err="1">
                <a:effectLst/>
              </a:rPr>
              <a:t>projelerin</a:t>
            </a:r>
            <a:r>
              <a:rPr lang="en-US" sz="2000" dirty="0">
                <a:effectLst/>
              </a:rPr>
              <a:t>, ana </a:t>
            </a:r>
            <a:r>
              <a:rPr lang="en-US" sz="2000" dirty="0" err="1">
                <a:effectLst/>
              </a:rPr>
              <a:t>alanların</a:t>
            </a:r>
            <a:r>
              <a:rPr lang="en-US" sz="2000" dirty="0">
                <a:effectLst/>
              </a:rPr>
              <a:t> </a:t>
            </a:r>
            <a:r>
              <a:rPr lang="en-US" sz="2000" dirty="0" err="1">
                <a:effectLst/>
              </a:rPr>
              <a:t>altında</a:t>
            </a:r>
            <a:r>
              <a:rPr lang="en-US" sz="2000" dirty="0">
                <a:effectLst/>
              </a:rPr>
              <a:t> </a:t>
            </a:r>
            <a:r>
              <a:rPr lang="en-US" sz="2000" dirty="0" err="1">
                <a:effectLst/>
              </a:rPr>
              <a:t>yer</a:t>
            </a:r>
            <a:r>
              <a:rPr lang="en-US" sz="2000" dirty="0">
                <a:effectLst/>
              </a:rPr>
              <a:t> </a:t>
            </a:r>
            <a:r>
              <a:rPr lang="en-US" sz="2000" dirty="0" err="1">
                <a:effectLst/>
              </a:rPr>
              <a:t>alan</a:t>
            </a:r>
            <a:r>
              <a:rPr lang="en-US" sz="2000" dirty="0">
                <a:effectLst/>
              </a:rPr>
              <a:t> alt </a:t>
            </a:r>
            <a:r>
              <a:rPr lang="en-US" sz="2000" dirty="0" err="1">
                <a:effectLst/>
              </a:rPr>
              <a:t>alanlardan</a:t>
            </a:r>
            <a:r>
              <a:rPr lang="en-US" sz="2000" dirty="0">
                <a:effectLst/>
              </a:rPr>
              <a:t> </a:t>
            </a:r>
            <a:r>
              <a:rPr lang="en-US" sz="2000" dirty="0" err="1">
                <a:effectLst/>
              </a:rPr>
              <a:t>birini</a:t>
            </a:r>
            <a:r>
              <a:rPr lang="en-US" sz="2000" dirty="0">
                <a:effectLst/>
              </a:rPr>
              <a:t> </a:t>
            </a:r>
            <a:r>
              <a:rPr lang="en-US" sz="2000" dirty="0" err="1">
                <a:effectLst/>
              </a:rPr>
              <a:t>kapsayacak</a:t>
            </a:r>
            <a:r>
              <a:rPr lang="en-US" sz="2000" dirty="0">
                <a:effectLst/>
              </a:rPr>
              <a:t> </a:t>
            </a:r>
            <a:r>
              <a:rPr lang="en-US" sz="2000" dirty="0" err="1">
                <a:effectLst/>
              </a:rPr>
              <a:t>şekilde</a:t>
            </a:r>
            <a:r>
              <a:rPr lang="en-US" sz="2000" dirty="0">
                <a:effectLst/>
              </a:rPr>
              <a:t> </a:t>
            </a:r>
            <a:r>
              <a:rPr lang="en-US" sz="2000" dirty="0" err="1">
                <a:effectLst/>
              </a:rPr>
              <a:t>hazırlanması</a:t>
            </a:r>
            <a:r>
              <a:rPr lang="en-US" sz="2000" dirty="0">
                <a:effectLst/>
              </a:rPr>
              <a:t> </a:t>
            </a:r>
            <a:r>
              <a:rPr lang="en-US" sz="2000" dirty="0" err="1">
                <a:effectLst/>
              </a:rPr>
              <a:t>gerekir</a:t>
            </a:r>
            <a:r>
              <a:rPr lang="en-US" sz="2000" dirty="0">
                <a:effectLst/>
              </a:rPr>
              <a:t>.</a:t>
            </a:r>
          </a:p>
        </p:txBody>
      </p:sp>
      <p:pic>
        <p:nvPicPr>
          <p:cNvPr id="7" name="Resim 6">
            <a:extLst>
              <a:ext uri="{FF2B5EF4-FFF2-40B4-BE49-F238E27FC236}">
                <a16:creationId xmlns:a16="http://schemas.microsoft.com/office/drawing/2014/main" id="{430D8053-6BDF-52E4-A5DA-101BD6BDF184}"/>
              </a:ext>
            </a:extLst>
          </p:cNvPr>
          <p:cNvPicPr>
            <a:picLocks noChangeAspect="1"/>
          </p:cNvPicPr>
          <p:nvPr/>
        </p:nvPicPr>
        <p:blipFill>
          <a:blip r:embed="rId2"/>
          <a:stretch>
            <a:fillRect/>
          </a:stretch>
        </p:blipFill>
        <p:spPr>
          <a:xfrm>
            <a:off x="1261427" y="2290936"/>
            <a:ext cx="10056147" cy="3959352"/>
          </a:xfrm>
          <a:prstGeom prst="rect">
            <a:avLst/>
          </a:prstGeom>
        </p:spPr>
      </p:pic>
    </p:spTree>
    <p:extLst>
      <p:ext uri="{BB962C8B-B14F-4D97-AF65-F5344CB8AC3E}">
        <p14:creationId xmlns:p14="http://schemas.microsoft.com/office/powerpoint/2010/main" val="345838300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1194</Words>
  <Application>Microsoft Macintosh PowerPoint</Application>
  <PresentationFormat>Geniş ekran</PresentationFormat>
  <Paragraphs>45</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Arial</vt:lpstr>
      <vt:lpstr>Calibri</vt:lpstr>
      <vt:lpstr>Calibri Light</vt:lpstr>
      <vt:lpstr>Office Teması</vt:lpstr>
      <vt:lpstr>PowerPoint Sunusu</vt:lpstr>
      <vt:lpstr>YARIŞMANIN AMACI</vt:lpstr>
      <vt:lpstr>BAŞVURU KOŞULLARI</vt:lpstr>
      <vt:lpstr>BAŞVURU KOŞULLARI </vt:lpstr>
      <vt:lpstr>BAŞVURU KOŞULLARI</vt:lpstr>
      <vt:lpstr>PowerPoint Sunusu</vt:lpstr>
      <vt:lpstr>PowerPoint Sunusu</vt:lpstr>
      <vt:lpstr>PowerPoint Sunusu</vt:lpstr>
      <vt:lpstr> YARIŞMA KATEGORİLERİ  </vt:lpstr>
      <vt:lpstr>PowerPoint Sunusu</vt:lpstr>
      <vt:lpstr>PowerPoint Sunusu</vt:lpstr>
      <vt:lpstr>2023 YILINDA PROGRAMDA YAPILAN GÜNCELLEMELER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AYGÜL DÜZENLİ</dc:creator>
  <cp:lastModifiedBy>AYGÜL DÜZENLİ</cp:lastModifiedBy>
  <cp:revision>21</cp:revision>
  <dcterms:created xsi:type="dcterms:W3CDTF">2022-10-29T22:53:18Z</dcterms:created>
  <dcterms:modified xsi:type="dcterms:W3CDTF">2022-10-30T16:03:42Z</dcterms:modified>
</cp:coreProperties>
</file>